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1" r:id="rId16"/>
    <p:sldId id="272" r:id="rId17"/>
    <p:sldId id="273" r:id="rId18"/>
    <p:sldId id="274" r:id="rId19"/>
    <p:sldId id="275" r:id="rId20"/>
    <p:sldId id="276" r:id="rId21"/>
    <p:sldId id="277" r:id="rId22"/>
    <p:sldId id="278" r:id="rId23"/>
    <p:sldId id="279" r:id="rId24"/>
    <p:sldId id="280" r:id="rId2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aximized">
    <p:restoredLeft sz="34555" autoAdjust="0"/>
    <p:restoredTop sz="94713" autoAdjust="0"/>
  </p:normalViewPr>
  <p:slideViewPr>
    <p:cSldViewPr>
      <p:cViewPr varScale="1">
        <p:scale>
          <a:sx n="76" d="100"/>
          <a:sy n="76" d="100"/>
        </p:scale>
        <p:origin x="-76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17089E3-59AF-4D62-95E4-EA43BA81171F}" type="datetimeFigureOut">
              <a:rPr lang="ru-RU" smtClean="0"/>
              <a:pPr/>
              <a:t>28.02.2025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20E154F-0D07-4AC8-BDDD-2F8F9BD2E0AE}"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320E154F-0D07-4AC8-BDDD-2F8F9BD2E0AE}" type="slidenum">
              <a:rPr lang="ru-RU" smtClean="0"/>
              <a:pPr/>
              <a:t>18</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28.02.2025</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28.02.2025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28.02.2025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28.02.2025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28.02.2025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28.02.2025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28.02.2025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28.02.2025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28.02.2025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28.02.2025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28.02.2025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28.02.2025</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00034" y="-142900"/>
            <a:ext cx="8272466" cy="1829761"/>
          </a:xfrm>
        </p:spPr>
        <p:txBody>
          <a:bodyPr/>
          <a:lstStyle/>
          <a:p>
            <a:pPr algn="ctr"/>
            <a:r>
              <a:rPr lang="uk-UA" dirty="0" err="1" smtClean="0">
                <a:solidFill>
                  <a:schemeClr val="tx1"/>
                </a:solidFill>
              </a:rPr>
              <a:t>Кібербезпека</a:t>
            </a:r>
            <a:r>
              <a:rPr lang="uk-UA" dirty="0" smtClean="0">
                <a:solidFill>
                  <a:schemeClr val="tx1"/>
                </a:solidFill>
              </a:rPr>
              <a:t> у ХХІ столітті</a:t>
            </a:r>
            <a:endParaRPr lang="ru-RU" dirty="0">
              <a:solidFill>
                <a:schemeClr val="tx1"/>
              </a:solidFill>
            </a:endParaRPr>
          </a:p>
        </p:txBody>
      </p:sp>
      <p:sp>
        <p:nvSpPr>
          <p:cNvPr id="3" name="Подзаголовок 2"/>
          <p:cNvSpPr>
            <a:spLocks noGrp="1"/>
          </p:cNvSpPr>
          <p:nvPr>
            <p:ph type="subTitle" idx="1"/>
          </p:nvPr>
        </p:nvSpPr>
        <p:spPr>
          <a:xfrm>
            <a:off x="1142976" y="6215082"/>
            <a:ext cx="7854696" cy="1752600"/>
          </a:xfrm>
        </p:spPr>
        <p:txBody>
          <a:bodyPr>
            <a:normAutofit/>
          </a:bodyPr>
          <a:lstStyle/>
          <a:p>
            <a:r>
              <a:rPr lang="uk-UA" sz="2200" dirty="0" smtClean="0">
                <a:solidFill>
                  <a:schemeClr val="tx1"/>
                </a:solidFill>
              </a:rPr>
              <a:t>Бібліотека ДУІТЗ </a:t>
            </a:r>
            <a:r>
              <a:rPr lang="ru-RU" sz="2200" dirty="0" smtClean="0"/>
              <a:t>© </a:t>
            </a:r>
            <a:r>
              <a:rPr lang="uk-UA" sz="2200" dirty="0" smtClean="0">
                <a:solidFill>
                  <a:schemeClr val="tx1"/>
                </a:solidFill>
              </a:rPr>
              <a:t> </a:t>
            </a:r>
            <a:endParaRPr lang="ru-RU" sz="2200" dirty="0">
              <a:solidFill>
                <a:schemeClr val="tx1"/>
              </a:solidFill>
            </a:endParaRPr>
          </a:p>
        </p:txBody>
      </p:sp>
      <p:pic>
        <p:nvPicPr>
          <p:cNvPr id="7" name="Рисунок 6" descr="Cyber-Whitepaper-1@2x_0.png"/>
          <p:cNvPicPr>
            <a:picLocks noChangeAspect="1"/>
          </p:cNvPicPr>
          <p:nvPr/>
        </p:nvPicPr>
        <p:blipFill>
          <a:blip r:embed="rId2"/>
          <a:stretch>
            <a:fillRect/>
          </a:stretch>
        </p:blipFill>
        <p:spPr>
          <a:xfrm>
            <a:off x="0" y="1928802"/>
            <a:ext cx="9144000" cy="3915304"/>
          </a:xfrm>
          <a:prstGeom prst="rect">
            <a:avLst/>
          </a:prstGeom>
        </p:spPr>
      </p:pic>
      <p:pic>
        <p:nvPicPr>
          <p:cNvPr id="8" name="Рисунок 7" descr="HubPages_1x1_ManagingInternalThreats_1_i56lje.png"/>
          <p:cNvPicPr>
            <a:picLocks noChangeAspect="1"/>
          </p:cNvPicPr>
          <p:nvPr/>
        </p:nvPicPr>
        <p:blipFill>
          <a:blip r:embed="rId3"/>
          <a:stretch>
            <a:fillRect/>
          </a:stretch>
        </p:blipFill>
        <p:spPr>
          <a:xfrm>
            <a:off x="1357290" y="642918"/>
            <a:ext cx="6500858" cy="6500858"/>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214810" y="1357298"/>
            <a:ext cx="4500594" cy="4357718"/>
          </a:xfrm>
        </p:spPr>
        <p:txBody>
          <a:bodyPr>
            <a:normAutofit fontScale="47500" lnSpcReduction="20000"/>
          </a:bodyPr>
          <a:lstStyle/>
          <a:p>
            <a:pPr algn="just"/>
            <a:r>
              <a:rPr lang="uk-UA" sz="3200" dirty="0" smtClean="0"/>
              <a:t>          </a:t>
            </a:r>
            <a:r>
              <a:rPr lang="uk-UA" sz="3200" b="1" dirty="0" smtClean="0"/>
              <a:t>Когут, Ю. І. </a:t>
            </a:r>
            <a:r>
              <a:rPr lang="uk-UA" sz="3200" b="1" dirty="0" err="1" smtClean="0"/>
              <a:t>Кібертероризм</a:t>
            </a:r>
            <a:r>
              <a:rPr lang="uk-UA" sz="3200" b="1" dirty="0" smtClean="0"/>
              <a:t> (історія, цілі, об'єкти) : </a:t>
            </a:r>
            <a:r>
              <a:rPr lang="uk-UA" sz="3200" b="1" dirty="0" err="1" smtClean="0"/>
              <a:t>практ</a:t>
            </a:r>
            <a:r>
              <a:rPr lang="uk-UA" sz="3200" b="1" dirty="0" smtClean="0"/>
              <a:t>. </a:t>
            </a:r>
            <a:r>
              <a:rPr lang="uk-UA" sz="3200" b="1" dirty="0" err="1" smtClean="0"/>
              <a:t>посіб</a:t>
            </a:r>
            <a:r>
              <a:rPr lang="uk-UA" sz="3200" b="1" dirty="0" smtClean="0"/>
              <a:t>. / Ю. І. Когут. – Київ : </a:t>
            </a:r>
            <a:r>
              <a:rPr lang="uk-UA" sz="3200" b="1" dirty="0" err="1" smtClean="0"/>
              <a:t>Сідкон</a:t>
            </a:r>
            <a:r>
              <a:rPr lang="uk-UA" sz="3200" b="1" dirty="0" smtClean="0"/>
              <a:t>, 2021. – 304 с.  </a:t>
            </a:r>
            <a:endParaRPr lang="ru-RU" sz="3200" b="1" dirty="0" smtClean="0"/>
          </a:p>
          <a:p>
            <a:pPr algn="just"/>
            <a:r>
              <a:rPr lang="uk-UA" sz="3200" dirty="0" smtClean="0"/>
              <a:t>          У посібнику приведені ефективні системні заходи протидії </a:t>
            </a:r>
            <a:r>
              <a:rPr lang="uk-UA" sz="3200" dirty="0" err="1" smtClean="0"/>
              <a:t>кібертероризму</a:t>
            </a:r>
            <a:r>
              <a:rPr lang="uk-UA" sz="3200" dirty="0" smtClean="0"/>
              <a:t> та забезпечення </a:t>
            </a:r>
            <a:r>
              <a:rPr lang="uk-UA" sz="3200" dirty="0" err="1" smtClean="0"/>
              <a:t>кібербезпеки</a:t>
            </a:r>
            <a:r>
              <a:rPr lang="uk-UA" sz="3200" dirty="0" smtClean="0"/>
              <a:t> критично важливих об’єктів інфраструктури, державних та приватних підприємств в епоху цифрової економіки. Жертвами </a:t>
            </a:r>
            <a:r>
              <a:rPr lang="uk-UA" sz="3200" dirty="0" err="1" smtClean="0"/>
              <a:t>кібертероризму</a:t>
            </a:r>
            <a:r>
              <a:rPr lang="uk-UA" sz="3200" dirty="0" smtClean="0"/>
              <a:t> у віртуальному просторі стали виступати не тільки окремі користувачі мереж, а й цілі держави. Зі зростанням використання інформаційних технологій зростає і використання їх у злочинних цілях та з корисливою метою. Повноцінне функціонування системи </a:t>
            </a:r>
            <a:r>
              <a:rPr lang="uk-UA" sz="3200" dirty="0" err="1" smtClean="0"/>
              <a:t>кібербезпеки</a:t>
            </a:r>
            <a:r>
              <a:rPr lang="uk-UA" sz="3200" dirty="0" smtClean="0"/>
              <a:t> має забезпечуватися комплексом організаційних, технічних, нормативно-правових заходів. Посібник рекомендується до використання власникам та керівникам бізнесу, керівникам державних підприємств, компаній, банків, державним посадовцям, науковцям у сфері </a:t>
            </a:r>
            <a:r>
              <a:rPr lang="uk-UA" sz="3200" dirty="0" err="1" smtClean="0"/>
              <a:t>кібербезпеки</a:t>
            </a:r>
            <a:r>
              <a:rPr lang="uk-UA" sz="3200" dirty="0" smtClean="0"/>
              <a:t>, студентам тощо. </a:t>
            </a:r>
            <a:endParaRPr lang="ru-RU" sz="3200" dirty="0" smtClean="0"/>
          </a:p>
          <a:p>
            <a:r>
              <a:rPr lang="uk-UA" dirty="0" smtClean="0"/>
              <a:t> </a:t>
            </a:r>
            <a:endParaRPr lang="ru-RU" dirty="0" smtClean="0"/>
          </a:p>
          <a:p>
            <a:endParaRPr lang="ru-RU" dirty="0"/>
          </a:p>
        </p:txBody>
      </p:sp>
      <p:pic>
        <p:nvPicPr>
          <p:cNvPr id="4" name="Рисунок 3" descr="кібер 4.jpg"/>
          <p:cNvPicPr>
            <a:picLocks noChangeAspect="1"/>
          </p:cNvPicPr>
          <p:nvPr/>
        </p:nvPicPr>
        <p:blipFill>
          <a:blip r:embed="rId2" cstate="print"/>
          <a:stretch>
            <a:fillRect/>
          </a:stretch>
        </p:blipFill>
        <p:spPr>
          <a:xfrm>
            <a:off x="642910" y="1071546"/>
            <a:ext cx="3282400" cy="464347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143372" y="1357298"/>
            <a:ext cx="4643470" cy="4429156"/>
          </a:xfrm>
        </p:spPr>
        <p:txBody>
          <a:bodyPr>
            <a:noAutofit/>
          </a:bodyPr>
          <a:lstStyle/>
          <a:p>
            <a:pPr algn="just"/>
            <a:r>
              <a:rPr lang="en-US" sz="1500" b="1" dirty="0" smtClean="0"/>
              <a:t>          </a:t>
            </a:r>
            <a:r>
              <a:rPr lang="uk-UA" sz="1500" b="1" dirty="0" smtClean="0"/>
              <a:t>Когут</a:t>
            </a:r>
            <a:r>
              <a:rPr lang="ru-RU" sz="1500" b="1" dirty="0" smtClean="0"/>
              <a:t>, </a:t>
            </a:r>
            <a:r>
              <a:rPr lang="uk-UA" sz="1500" b="1" dirty="0" smtClean="0"/>
              <a:t>Ю</a:t>
            </a:r>
            <a:r>
              <a:rPr lang="ru-RU" sz="1500" b="1" dirty="0" smtClean="0"/>
              <a:t>. </a:t>
            </a:r>
            <a:r>
              <a:rPr lang="uk-UA" sz="1500" b="1" dirty="0" smtClean="0"/>
              <a:t>І</a:t>
            </a:r>
            <a:r>
              <a:rPr lang="ru-RU" sz="1500" b="1" dirty="0" smtClean="0"/>
              <a:t>. </a:t>
            </a:r>
            <a:r>
              <a:rPr lang="uk-UA" sz="1500" b="1" dirty="0" smtClean="0"/>
              <a:t>Корпоративна безпека</a:t>
            </a:r>
            <a:r>
              <a:rPr lang="ru-RU" sz="1500" b="1" dirty="0" smtClean="0"/>
              <a:t> : </a:t>
            </a:r>
            <a:r>
              <a:rPr lang="uk-UA" sz="1500" b="1" dirty="0" err="1" smtClean="0"/>
              <a:t>практ</a:t>
            </a:r>
            <a:r>
              <a:rPr lang="ru-RU" sz="1500" b="1" dirty="0" smtClean="0"/>
              <a:t>. </a:t>
            </a:r>
            <a:r>
              <a:rPr lang="uk-UA" sz="1500" b="1" dirty="0" err="1" smtClean="0"/>
              <a:t>посіб</a:t>
            </a:r>
            <a:r>
              <a:rPr lang="ru-RU" sz="1500" b="1" dirty="0" smtClean="0"/>
              <a:t>. / </a:t>
            </a:r>
            <a:r>
              <a:rPr lang="uk-UA" sz="1500" b="1" dirty="0" smtClean="0"/>
              <a:t>Ю</a:t>
            </a:r>
            <a:r>
              <a:rPr lang="ru-RU" sz="1500" b="1" dirty="0" smtClean="0"/>
              <a:t>. </a:t>
            </a:r>
            <a:r>
              <a:rPr lang="uk-UA" sz="1500" b="1" dirty="0" smtClean="0"/>
              <a:t>І</a:t>
            </a:r>
            <a:r>
              <a:rPr lang="ru-RU" sz="1500" b="1" dirty="0" smtClean="0"/>
              <a:t>. </a:t>
            </a:r>
            <a:r>
              <a:rPr lang="uk-UA" sz="1500" b="1" dirty="0" smtClean="0"/>
              <a:t>Когут</a:t>
            </a:r>
            <a:r>
              <a:rPr lang="ru-RU" sz="1500" b="1" dirty="0" smtClean="0"/>
              <a:t>. </a:t>
            </a:r>
            <a:r>
              <a:rPr lang="uk-UA" sz="1500" b="1" dirty="0" smtClean="0"/>
              <a:t>– Київ </a:t>
            </a:r>
            <a:r>
              <a:rPr lang="ru-RU" sz="1500" b="1" dirty="0" smtClean="0"/>
              <a:t>: </a:t>
            </a:r>
            <a:r>
              <a:rPr lang="uk-UA" sz="1500" b="1" dirty="0" err="1" smtClean="0"/>
              <a:t>Сідкон</a:t>
            </a:r>
            <a:r>
              <a:rPr lang="ru-RU" sz="1500" b="1" dirty="0" smtClean="0"/>
              <a:t>, 2021. </a:t>
            </a:r>
            <a:r>
              <a:rPr lang="uk-UA" sz="1500" b="1" dirty="0" smtClean="0"/>
              <a:t>–</a:t>
            </a:r>
            <a:r>
              <a:rPr lang="ru-RU" sz="1500" b="1" dirty="0" smtClean="0"/>
              <a:t> 460 </a:t>
            </a:r>
            <a:r>
              <a:rPr lang="uk-UA" sz="1500" b="1" dirty="0" smtClean="0"/>
              <a:t>с</a:t>
            </a:r>
            <a:r>
              <a:rPr lang="ru-RU" sz="1500" b="1" dirty="0" smtClean="0"/>
              <a:t>.</a:t>
            </a:r>
          </a:p>
          <a:p>
            <a:pPr algn="just"/>
            <a:r>
              <a:rPr lang="en-US" sz="1500" dirty="0" smtClean="0"/>
              <a:t>         </a:t>
            </a:r>
            <a:r>
              <a:rPr lang="uk-UA" sz="1500" dirty="0" smtClean="0"/>
              <a:t>Розглядаються </a:t>
            </a:r>
            <a:r>
              <a:rPr lang="uk-UA" sz="1500" dirty="0" err="1" smtClean="0"/>
              <a:t>теоретико-прикладні</a:t>
            </a:r>
            <a:r>
              <a:rPr lang="uk-UA" sz="1500" dirty="0" smtClean="0"/>
              <a:t> проблеми й питання: управління сферою національної безпеки України, державної безпеки, воєнної безпеки, економічної безпеки, захисту державної таємниці, захисту інформації, інтелектуальної власності, екології. Сучасним та актуальним завданням, яке стоїть перед компаніями державного та недержавного сектору економіки, є вихід на нові ринки та їх освоєння. Таким чином, корпоративна безпека впливає на економічну, інформаційну, продовольчу та інші види безпеки держави і бізнесу та є одним з факторів забезпечення національної безпеки України. Посібник орієнтований на власників бізнесу, наукових і науково-педагогічних працівників, аспірантів, студентів.   </a:t>
            </a:r>
            <a:endParaRPr lang="ru-RU" sz="1500" dirty="0" smtClean="0"/>
          </a:p>
          <a:p>
            <a:endParaRPr lang="ru-RU" sz="1500" dirty="0"/>
          </a:p>
        </p:txBody>
      </p:sp>
      <p:pic>
        <p:nvPicPr>
          <p:cNvPr id="5" name="Рисунок 4" descr="кібер 5.jpg"/>
          <p:cNvPicPr>
            <a:picLocks noChangeAspect="1"/>
          </p:cNvPicPr>
          <p:nvPr/>
        </p:nvPicPr>
        <p:blipFill>
          <a:blip r:embed="rId2" cstate="print"/>
          <a:stretch>
            <a:fillRect/>
          </a:stretch>
        </p:blipFill>
        <p:spPr>
          <a:xfrm>
            <a:off x="530638" y="1071546"/>
            <a:ext cx="3347114" cy="468654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000496" y="2000240"/>
            <a:ext cx="4857784" cy="3286148"/>
          </a:xfrm>
        </p:spPr>
        <p:txBody>
          <a:bodyPr>
            <a:normAutofit fontScale="55000" lnSpcReduction="20000"/>
          </a:bodyPr>
          <a:lstStyle/>
          <a:p>
            <a:pPr algn="just"/>
            <a:r>
              <a:rPr lang="en-US" sz="2700" b="1" dirty="0" smtClean="0"/>
              <a:t>          </a:t>
            </a:r>
            <a:r>
              <a:rPr lang="uk-UA" sz="2700" b="1" dirty="0" smtClean="0"/>
              <a:t>Корпоративна безпека для власників бізнесу в сучасних умовах / наук. ред. Ю. І. Когут. – Київ : </a:t>
            </a:r>
            <a:r>
              <a:rPr lang="uk-UA" sz="2700" b="1" dirty="0" err="1" smtClean="0"/>
              <a:t>Сідкон</a:t>
            </a:r>
            <a:r>
              <a:rPr lang="uk-UA" sz="2700" b="1" dirty="0" smtClean="0"/>
              <a:t>, 2018. – 276 с. </a:t>
            </a:r>
            <a:endParaRPr lang="ru-RU" sz="2700" b="1" dirty="0" smtClean="0"/>
          </a:p>
          <a:p>
            <a:pPr algn="just"/>
            <a:r>
              <a:rPr lang="en-US" sz="2700" dirty="0" smtClean="0"/>
              <a:t>          </a:t>
            </a:r>
            <a:r>
              <a:rPr lang="uk-UA" sz="2700" dirty="0" smtClean="0"/>
              <a:t>У посібнику розглядаються концептуальні положення, основні напрями та практичні рекомендації щодо забезпечення корпоративної безпеки в сучасних умовах. Розкривається сутність і стан інформаційної, економічної та корпоративної безпеки України. Проведено ідентифікацію загроз безпеці компаній і банків в умовах економічної кризи. Показано шляхи забезпечення безпеки національних компаній, запропоновано механізми забезпечення сучасної системи безпеки підприємництва. Посібник розрахований на власників і менеджмент українського бізнесу, викладачів, аспірантів та студентів.</a:t>
            </a:r>
            <a:endParaRPr lang="ru-RU" sz="2700" dirty="0" smtClean="0"/>
          </a:p>
          <a:p>
            <a:endParaRPr lang="ru-RU" dirty="0"/>
          </a:p>
        </p:txBody>
      </p:sp>
      <p:pic>
        <p:nvPicPr>
          <p:cNvPr id="4" name="Рисунок 3" descr="кібер 6.jpg"/>
          <p:cNvPicPr>
            <a:picLocks noChangeAspect="1"/>
          </p:cNvPicPr>
          <p:nvPr/>
        </p:nvPicPr>
        <p:blipFill>
          <a:blip r:embed="rId2" cstate="print"/>
          <a:stretch>
            <a:fillRect/>
          </a:stretch>
        </p:blipFill>
        <p:spPr>
          <a:xfrm>
            <a:off x="500034" y="1071546"/>
            <a:ext cx="3316255" cy="470511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000496" y="1857364"/>
            <a:ext cx="4786346" cy="3857652"/>
          </a:xfrm>
        </p:spPr>
        <p:txBody>
          <a:bodyPr>
            <a:normAutofit/>
          </a:bodyPr>
          <a:lstStyle/>
          <a:p>
            <a:pPr algn="just"/>
            <a:r>
              <a:rPr lang="en-US" sz="1500" b="1" dirty="0" smtClean="0"/>
              <a:t>          </a:t>
            </a:r>
            <a:r>
              <a:rPr lang="uk-UA" sz="1500" b="1" dirty="0" smtClean="0"/>
              <a:t>Когут, Ю. І. Конкурентна розвідка та безпека бізнесу / Ю. І. Когут. – Київ : </a:t>
            </a:r>
            <a:r>
              <a:rPr lang="uk-UA" sz="1500" b="1" dirty="0" err="1" smtClean="0"/>
              <a:t>Сідкон</a:t>
            </a:r>
            <a:r>
              <a:rPr lang="uk-UA" sz="1500" b="1" dirty="0" smtClean="0"/>
              <a:t>, 2021. – 318 с.  </a:t>
            </a:r>
            <a:endParaRPr lang="ru-RU" sz="1500" b="1" dirty="0" smtClean="0"/>
          </a:p>
          <a:p>
            <a:pPr algn="just"/>
            <a:r>
              <a:rPr lang="en-US" sz="1500" dirty="0" smtClean="0"/>
              <a:t>          </a:t>
            </a:r>
            <a:r>
              <a:rPr lang="uk-UA" sz="1500" dirty="0" smtClean="0"/>
              <a:t>У практичному посібнику викладені сучасні пріоритетні технології та інструменти конкурентної розвідки. Ці технології показали свою ефективність при використанні у низці провідних вітчизняних та зарубіжних компаній та отримали визнання на конференціях та семінарах з питань безпеки та захисту бізнесу. Посібник адресований фахівцям з безпеки, студентам економічних вузів та вузів, які готують фахівців з економічної та національної безпеки.</a:t>
            </a:r>
            <a:endParaRPr lang="ru-RU" sz="1500" dirty="0" smtClean="0"/>
          </a:p>
          <a:p>
            <a:endParaRPr lang="ru-RU" dirty="0"/>
          </a:p>
        </p:txBody>
      </p:sp>
      <p:pic>
        <p:nvPicPr>
          <p:cNvPr id="5" name="Рисунок 4" descr="кібер 7.jpg"/>
          <p:cNvPicPr>
            <a:picLocks noChangeAspect="1"/>
          </p:cNvPicPr>
          <p:nvPr/>
        </p:nvPicPr>
        <p:blipFill>
          <a:blip r:embed="rId2" cstate="print"/>
          <a:stretch>
            <a:fillRect/>
          </a:stretch>
        </p:blipFill>
        <p:spPr>
          <a:xfrm>
            <a:off x="448928" y="1071546"/>
            <a:ext cx="3321890" cy="464347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3929058" y="1285860"/>
            <a:ext cx="4929222" cy="4572032"/>
          </a:xfrm>
        </p:spPr>
        <p:txBody>
          <a:bodyPr>
            <a:noAutofit/>
          </a:bodyPr>
          <a:lstStyle/>
          <a:p>
            <a:pPr algn="just"/>
            <a:r>
              <a:rPr lang="en-US" sz="1500" b="1" dirty="0" smtClean="0"/>
              <a:t>          </a:t>
            </a:r>
            <a:r>
              <a:rPr lang="uk-UA" sz="1500" b="1" dirty="0" smtClean="0"/>
              <a:t>Методи та засоби захисту інформації : </a:t>
            </a:r>
            <a:r>
              <a:rPr lang="uk-UA" sz="1500" b="1" dirty="0" err="1" smtClean="0"/>
              <a:t>навч</a:t>
            </a:r>
            <a:r>
              <a:rPr lang="uk-UA" sz="1500" b="1" dirty="0" smtClean="0"/>
              <a:t>. </a:t>
            </a:r>
            <a:r>
              <a:rPr lang="uk-UA" sz="1500" b="1" dirty="0" err="1" smtClean="0"/>
              <a:t>посіб</a:t>
            </a:r>
            <a:r>
              <a:rPr lang="uk-UA" sz="1500" b="1" dirty="0" smtClean="0"/>
              <a:t>. / В. А. </a:t>
            </a:r>
            <a:r>
              <a:rPr lang="uk-UA" sz="1500" b="1" dirty="0" err="1" smtClean="0"/>
              <a:t>Лахно</a:t>
            </a:r>
            <a:r>
              <a:rPr lang="uk-UA" sz="1500" b="1" dirty="0" smtClean="0"/>
              <a:t>, Є. В. </a:t>
            </a:r>
            <a:r>
              <a:rPr lang="uk-UA" sz="1500" b="1" dirty="0" err="1" smtClean="0"/>
              <a:t>Васіліу</a:t>
            </a:r>
            <a:r>
              <a:rPr lang="uk-UA" sz="1500" b="1" dirty="0" smtClean="0"/>
              <a:t>, В. М. Гладких [та ін.]. – Київ; Одеса : ЦП «</a:t>
            </a:r>
            <a:r>
              <a:rPr lang="uk-UA" sz="1500" b="1" dirty="0" err="1" smtClean="0"/>
              <a:t>Компринт</a:t>
            </a:r>
            <a:r>
              <a:rPr lang="uk-UA" sz="1500" b="1" dirty="0" smtClean="0"/>
              <a:t>», 2021. – 444 с.</a:t>
            </a:r>
            <a:endParaRPr lang="en-US" sz="1500" b="1" dirty="0" smtClean="0"/>
          </a:p>
          <a:p>
            <a:pPr algn="just"/>
            <a:r>
              <a:rPr lang="en-US" sz="1500" b="1" dirty="0" smtClean="0"/>
              <a:t>          </a:t>
            </a:r>
            <a:r>
              <a:rPr lang="uk-UA" sz="1500" dirty="0" smtClean="0"/>
              <a:t>У навчальному посібнику розглядаються сучасні методи та засоби захисту інформації, зокрема, викладені питання управління безпекою та управління доступом, архітектура і моделі безпеки, методи забезпечення безперервності бізнесу і відновлення після аварій, методи розробки безпечного програмного забезпечення. Матеріал в посібнику викладено згідно зі стандартом вищої освіти України, містить теоретичний і тестовий матеріал. При написанні посібника використано досвід та напрацювання авторів в галузях інформаційної безпеки, захисту інформації, розробки прикладного програмного забезпечення та дослідження провідних вчених в галузі кібернетичної безпеки. Призначений для студентів, аспірантів, викладачів вишу за спеціальністю 125 «</a:t>
            </a:r>
            <a:r>
              <a:rPr lang="uk-UA" sz="1500" dirty="0" err="1" smtClean="0"/>
              <a:t>Кібербезпека</a:t>
            </a:r>
            <a:r>
              <a:rPr lang="uk-UA" sz="1500" dirty="0" smtClean="0"/>
              <a:t>».</a:t>
            </a:r>
            <a:endParaRPr lang="ru-RU" sz="1500" dirty="0"/>
          </a:p>
        </p:txBody>
      </p:sp>
      <p:pic>
        <p:nvPicPr>
          <p:cNvPr id="4" name="Рисунок 3" descr="кібер 8.jpg"/>
          <p:cNvPicPr>
            <a:picLocks noChangeAspect="1"/>
          </p:cNvPicPr>
          <p:nvPr/>
        </p:nvPicPr>
        <p:blipFill>
          <a:blip r:embed="rId2" cstate="print"/>
          <a:stretch>
            <a:fillRect/>
          </a:stretch>
        </p:blipFill>
        <p:spPr>
          <a:xfrm>
            <a:off x="428596" y="1142984"/>
            <a:ext cx="3214030" cy="468894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3857620" y="1714488"/>
            <a:ext cx="5000660" cy="3929090"/>
          </a:xfrm>
        </p:spPr>
        <p:txBody>
          <a:bodyPr>
            <a:noAutofit/>
          </a:bodyPr>
          <a:lstStyle/>
          <a:p>
            <a:pPr algn="just"/>
            <a:r>
              <a:rPr lang="en-US" sz="1500" b="1" dirty="0" smtClean="0"/>
              <a:t>          </a:t>
            </a:r>
            <a:r>
              <a:rPr lang="uk-UA" sz="1500" b="1" dirty="0" err="1" smtClean="0"/>
              <a:t>Даник</a:t>
            </a:r>
            <a:r>
              <a:rPr lang="uk-UA" sz="1500" b="1" dirty="0" smtClean="0"/>
              <a:t>, Ю. Г. Основи </a:t>
            </a:r>
            <a:r>
              <a:rPr lang="uk-UA" sz="1500" b="1" dirty="0" err="1" smtClean="0"/>
              <a:t>кібербезпеки</a:t>
            </a:r>
            <a:r>
              <a:rPr lang="uk-UA" sz="1500" b="1" dirty="0" smtClean="0"/>
              <a:t> та </a:t>
            </a:r>
            <a:r>
              <a:rPr lang="uk-UA" sz="1500" b="1" dirty="0" err="1" smtClean="0"/>
              <a:t>кібероборони</a:t>
            </a:r>
            <a:r>
              <a:rPr lang="uk-UA" sz="1500" b="1" dirty="0" smtClean="0"/>
              <a:t> : підручник / Ю. Г. </a:t>
            </a:r>
            <a:r>
              <a:rPr lang="uk-UA" sz="1500" b="1" dirty="0" err="1" smtClean="0"/>
              <a:t>Даник</a:t>
            </a:r>
            <a:r>
              <a:rPr lang="uk-UA" sz="1500" b="1" dirty="0" smtClean="0"/>
              <a:t>, П. П. </a:t>
            </a:r>
            <a:r>
              <a:rPr lang="uk-UA" sz="1500" b="1" dirty="0" err="1" smtClean="0"/>
              <a:t>Воробієнко</a:t>
            </a:r>
            <a:r>
              <a:rPr lang="uk-UA" sz="1500" b="1" dirty="0" smtClean="0"/>
              <a:t>, В. М. </a:t>
            </a:r>
            <a:r>
              <a:rPr lang="uk-UA" sz="1500" b="1" dirty="0" err="1" smtClean="0"/>
              <a:t>Чернега</a:t>
            </a:r>
            <a:r>
              <a:rPr lang="uk-UA" sz="1500" b="1" dirty="0" smtClean="0"/>
              <a:t>. – Одеса : ОНАЗ ім. О. С. Попова, 2018. – 228 с. </a:t>
            </a:r>
            <a:endParaRPr lang="ru-RU" sz="1500" b="1" dirty="0" smtClean="0"/>
          </a:p>
          <a:p>
            <a:pPr algn="just"/>
            <a:r>
              <a:rPr lang="en-US" sz="1500" dirty="0" smtClean="0"/>
              <a:t>          </a:t>
            </a:r>
            <a:r>
              <a:rPr lang="uk-UA" sz="1500" dirty="0" smtClean="0"/>
              <a:t>У підручнику викладено сутність і зміст </a:t>
            </a:r>
            <a:r>
              <a:rPr lang="uk-UA" sz="1500" dirty="0" err="1" smtClean="0"/>
              <a:t>кібербезпеки</a:t>
            </a:r>
            <a:r>
              <a:rPr lang="uk-UA" sz="1500" dirty="0" smtClean="0"/>
              <a:t>. Розглянуто роль і місце</a:t>
            </a:r>
            <a:r>
              <a:rPr lang="en-US" sz="1500" dirty="0" smtClean="0"/>
              <a:t> </a:t>
            </a:r>
            <a:r>
              <a:rPr lang="uk-UA" sz="1500" dirty="0" err="1" smtClean="0"/>
              <a:t>кібербезпеки</a:t>
            </a:r>
            <a:r>
              <a:rPr lang="uk-UA" sz="1500" dirty="0" smtClean="0"/>
              <a:t> у системі національної безпеки держави. Надано аналіз побудови системи </a:t>
            </a:r>
            <a:r>
              <a:rPr lang="uk-UA" sz="1500" dirty="0" err="1" smtClean="0"/>
              <a:t>кібербезпеки</a:t>
            </a:r>
            <a:r>
              <a:rPr lang="uk-UA" sz="1500" dirty="0" smtClean="0"/>
              <a:t>. Розглянуто широке коло питань зі складових </a:t>
            </a:r>
            <a:r>
              <a:rPr lang="uk-UA" sz="1500" dirty="0" err="1" smtClean="0"/>
              <a:t>кібербезпеки</a:t>
            </a:r>
            <a:r>
              <a:rPr lang="uk-UA" sz="1500" dirty="0" smtClean="0"/>
              <a:t>, їх аналізу і дій для їх всебічного забезпечення. Приділено значну увагу технологіям дій у </a:t>
            </a:r>
            <a:r>
              <a:rPr lang="uk-UA" sz="1500" dirty="0" err="1" smtClean="0"/>
              <a:t>кіберпросторі</a:t>
            </a:r>
            <a:r>
              <a:rPr lang="uk-UA" sz="1500" dirty="0" smtClean="0"/>
              <a:t>. Підручник буде корисним для студентів, науково-педагогічних працівників, докторантів, військових і цивільних фахівців, що працюють у галузі </a:t>
            </a:r>
            <a:r>
              <a:rPr lang="uk-UA" sz="1500" dirty="0" err="1" smtClean="0"/>
              <a:t>кібербезпеки</a:t>
            </a:r>
            <a:r>
              <a:rPr lang="uk-UA" sz="1500" dirty="0" smtClean="0"/>
              <a:t>. </a:t>
            </a:r>
            <a:endParaRPr lang="ru-RU" sz="1500" dirty="0"/>
          </a:p>
        </p:txBody>
      </p:sp>
      <p:pic>
        <p:nvPicPr>
          <p:cNvPr id="4" name="Рисунок 3" descr="кібер 10.jpg"/>
          <p:cNvPicPr>
            <a:picLocks noChangeAspect="1"/>
          </p:cNvPicPr>
          <p:nvPr/>
        </p:nvPicPr>
        <p:blipFill>
          <a:blip r:embed="rId2" cstate="print"/>
          <a:stretch>
            <a:fillRect/>
          </a:stretch>
        </p:blipFill>
        <p:spPr>
          <a:xfrm>
            <a:off x="357158" y="1142984"/>
            <a:ext cx="3325123" cy="478634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3929058" y="1571612"/>
            <a:ext cx="4929222" cy="4286280"/>
          </a:xfrm>
        </p:spPr>
        <p:txBody>
          <a:bodyPr>
            <a:normAutofit/>
          </a:bodyPr>
          <a:lstStyle/>
          <a:p>
            <a:pPr algn="just"/>
            <a:r>
              <a:rPr lang="en-US" sz="1500" b="1" dirty="0" smtClean="0"/>
              <a:t>          </a:t>
            </a:r>
            <a:r>
              <a:rPr lang="uk-UA" sz="1500" b="1" dirty="0" err="1" smtClean="0"/>
              <a:t>Воробієнко</a:t>
            </a:r>
            <a:r>
              <a:rPr lang="uk-UA" sz="1500" b="1" dirty="0" smtClean="0"/>
              <a:t>, П. П. </a:t>
            </a:r>
            <a:r>
              <a:rPr lang="uk-UA" sz="1500" b="1" dirty="0" err="1" smtClean="0"/>
              <a:t>Кіберосвіта</a:t>
            </a:r>
            <a:r>
              <a:rPr lang="uk-UA" sz="1500" b="1" dirty="0" smtClean="0"/>
              <a:t> : монографія / П. П. </a:t>
            </a:r>
            <a:r>
              <a:rPr lang="uk-UA" sz="1500" b="1" dirty="0" err="1" smtClean="0"/>
              <a:t>Воробієнко</a:t>
            </a:r>
            <a:r>
              <a:rPr lang="uk-UA" sz="1500" b="1" dirty="0" smtClean="0"/>
              <a:t>, Ю. Г. </a:t>
            </a:r>
            <a:r>
              <a:rPr lang="uk-UA" sz="1500" b="1" dirty="0" err="1" smtClean="0"/>
              <a:t>Даник</a:t>
            </a:r>
            <a:r>
              <a:rPr lang="uk-UA" sz="1500" b="1" dirty="0" smtClean="0"/>
              <a:t>, В. М. </a:t>
            </a:r>
            <a:r>
              <a:rPr lang="uk-UA" sz="1500" b="1" dirty="0" err="1" smtClean="0"/>
              <a:t>Тетелим</a:t>
            </a:r>
            <a:r>
              <a:rPr lang="uk-UA" sz="1500" b="1" dirty="0" smtClean="0"/>
              <a:t>. – Одеса : ОНАЗ ім. О. С. Попова, 2018. – 208 с. : іл. </a:t>
            </a:r>
            <a:endParaRPr lang="ru-RU" sz="1500" b="1" dirty="0" smtClean="0"/>
          </a:p>
          <a:p>
            <a:pPr algn="just"/>
            <a:r>
              <a:rPr lang="en-US" sz="1500" dirty="0" smtClean="0"/>
              <a:t>          </a:t>
            </a:r>
            <a:r>
              <a:rPr lang="uk-UA" sz="1500" dirty="0" smtClean="0"/>
              <a:t>У монографії розкрито сутність, зміст і взаємозв’язок кібернетичної та інформаційної безпеки, проведено аналіз формування та розвитку </a:t>
            </a:r>
            <a:r>
              <a:rPr lang="uk-UA" sz="1500" dirty="0" err="1" smtClean="0"/>
              <a:t>кіберосвіти</a:t>
            </a:r>
            <a:r>
              <a:rPr lang="uk-UA" sz="1500" dirty="0" smtClean="0"/>
              <a:t> в Україні та у світі. Для систематизації та удосконалення підготовки у сфері </a:t>
            </a:r>
            <a:r>
              <a:rPr lang="uk-UA" sz="1500" dirty="0" err="1" smtClean="0"/>
              <a:t>кібербезпеки</a:t>
            </a:r>
            <a:r>
              <a:rPr lang="uk-UA" sz="1500" dirty="0" smtClean="0"/>
              <a:t> авторами розроблено варіант реалізації організації системи освіти з питань </a:t>
            </a:r>
            <a:r>
              <a:rPr lang="uk-UA" sz="1500" dirty="0" err="1" smtClean="0"/>
              <a:t>кібербезпеки</a:t>
            </a:r>
            <a:r>
              <a:rPr lang="uk-UA" sz="1500" dirty="0" smtClean="0"/>
              <a:t>. Запропонована цілісна, послідовна, взаємопов’язана та безперервна система підготовки з питань </a:t>
            </a:r>
            <a:r>
              <a:rPr lang="uk-UA" sz="1500" dirty="0" err="1" smtClean="0"/>
              <a:t>кібербезпеки</a:t>
            </a:r>
            <a:r>
              <a:rPr lang="uk-UA" sz="1500" dirty="0" smtClean="0"/>
              <a:t> та </a:t>
            </a:r>
            <a:r>
              <a:rPr lang="uk-UA" sz="1500" dirty="0" err="1" smtClean="0"/>
              <a:t>кібероборони</a:t>
            </a:r>
            <a:r>
              <a:rPr lang="uk-UA" sz="1500" dirty="0" smtClean="0"/>
              <a:t>. Монографія призначена для науково-педагогічних, наукових працівників та фахівців у галузі </a:t>
            </a:r>
            <a:r>
              <a:rPr lang="uk-UA" sz="1500" dirty="0" err="1" smtClean="0"/>
              <a:t>кібербезпеки</a:t>
            </a:r>
            <a:r>
              <a:rPr lang="uk-UA" sz="1500" dirty="0" smtClean="0"/>
              <a:t>. </a:t>
            </a:r>
            <a:endParaRPr lang="ru-RU" sz="1500" dirty="0" smtClean="0"/>
          </a:p>
          <a:p>
            <a:endParaRPr lang="ru-RU" dirty="0"/>
          </a:p>
        </p:txBody>
      </p:sp>
      <p:pic>
        <p:nvPicPr>
          <p:cNvPr id="4" name="Рисунок 3" descr="кібер 11.jpg"/>
          <p:cNvPicPr>
            <a:picLocks noChangeAspect="1"/>
          </p:cNvPicPr>
          <p:nvPr/>
        </p:nvPicPr>
        <p:blipFill>
          <a:blip r:embed="rId2" cstate="print"/>
          <a:stretch>
            <a:fillRect/>
          </a:stretch>
        </p:blipFill>
        <p:spPr>
          <a:xfrm>
            <a:off x="428596" y="1142984"/>
            <a:ext cx="3267074" cy="485778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3643306" y="1285860"/>
            <a:ext cx="5143536" cy="4357718"/>
          </a:xfrm>
        </p:spPr>
        <p:txBody>
          <a:bodyPr>
            <a:normAutofit/>
          </a:bodyPr>
          <a:lstStyle/>
          <a:p>
            <a:pPr algn="just"/>
            <a:r>
              <a:rPr lang="en-US" sz="1500" b="1" dirty="0" smtClean="0"/>
              <a:t>          </a:t>
            </a:r>
            <a:r>
              <a:rPr lang="uk-UA" sz="1500" b="1" dirty="0" err="1" smtClean="0"/>
              <a:t>Кібербезпека</a:t>
            </a:r>
            <a:r>
              <a:rPr lang="uk-UA" sz="1500" b="1" dirty="0" smtClean="0"/>
              <a:t> мереж наступного покоління : </a:t>
            </a:r>
            <a:r>
              <a:rPr lang="uk-UA" sz="1500" b="1" dirty="0" err="1" smtClean="0"/>
              <a:t>навч</a:t>
            </a:r>
            <a:r>
              <a:rPr lang="uk-UA" sz="1500" b="1" dirty="0" smtClean="0"/>
              <a:t>. </a:t>
            </a:r>
            <a:r>
              <a:rPr lang="uk-UA" sz="1500" b="1" dirty="0" err="1" smtClean="0"/>
              <a:t>посіб</a:t>
            </a:r>
            <a:r>
              <a:rPr lang="uk-UA" sz="1500" b="1" dirty="0" smtClean="0"/>
              <a:t>. / О. О. Вараксін, Є. В. </a:t>
            </a:r>
            <a:r>
              <a:rPr lang="uk-UA" sz="1500" b="1" dirty="0" err="1" smtClean="0"/>
              <a:t>Васіліу</a:t>
            </a:r>
            <a:r>
              <a:rPr lang="uk-UA" sz="1500" b="1" dirty="0" smtClean="0"/>
              <a:t>, С. М. </a:t>
            </a:r>
            <a:r>
              <a:rPr lang="uk-UA" sz="1500" b="1" dirty="0" err="1" smtClean="0"/>
              <a:t>Горохов</a:t>
            </a:r>
            <a:r>
              <a:rPr lang="uk-UA" sz="1500" b="1" dirty="0" smtClean="0"/>
              <a:t> [та ін.]. –</a:t>
            </a:r>
            <a:r>
              <a:rPr lang="en-US" sz="1500" b="1" dirty="0" smtClean="0"/>
              <a:t> </a:t>
            </a:r>
            <a:r>
              <a:rPr lang="uk-UA" sz="1500" b="1" dirty="0" smtClean="0"/>
              <a:t>Одеса : ОНАЗ ім. О. С. Попова, 2013. – 240 с. </a:t>
            </a:r>
            <a:endParaRPr lang="ru-RU" sz="1500" b="1" dirty="0" smtClean="0"/>
          </a:p>
          <a:p>
            <a:pPr algn="just"/>
            <a:r>
              <a:rPr lang="en-US" sz="1500" dirty="0" smtClean="0"/>
              <a:t>          </a:t>
            </a:r>
            <a:r>
              <a:rPr lang="uk-UA" sz="1500" dirty="0" smtClean="0"/>
              <a:t>У навчальному посібнику розглянуто основні положення, поняття й визначення, теоретичні засади та практичні аспекти </a:t>
            </a:r>
            <a:r>
              <a:rPr lang="uk-UA" sz="1500" dirty="0" err="1" smtClean="0"/>
              <a:t>кібербезпеки</a:t>
            </a:r>
            <a:r>
              <a:rPr lang="uk-UA" sz="1500" dirty="0" smtClean="0"/>
              <a:t> мереж наступних поколінь. Детально вивчається технологічне управління </a:t>
            </a:r>
            <a:r>
              <a:rPr lang="uk-UA" sz="1500" dirty="0" err="1" smtClean="0"/>
              <a:t>кібербезпекою</a:t>
            </a:r>
            <a:r>
              <a:rPr lang="uk-UA" sz="1500" dirty="0" smtClean="0"/>
              <a:t>. Розглядаються основні цілі, задачі, функції організаційного, правового, технічного, методичного та програмно-апаратного забезпечення </a:t>
            </a:r>
            <a:r>
              <a:rPr lang="uk-UA" sz="1500" dirty="0" err="1" smtClean="0"/>
              <a:t>кібербезпеки</a:t>
            </a:r>
            <a:r>
              <a:rPr lang="uk-UA" sz="1500" dirty="0" smtClean="0"/>
              <a:t>, джерела загроз і засоби їх впливу на об’єкти </a:t>
            </a:r>
            <a:r>
              <a:rPr lang="uk-UA" sz="1500" dirty="0" err="1" smtClean="0"/>
              <a:t>кібербезпеки</a:t>
            </a:r>
            <a:r>
              <a:rPr lang="uk-UA" sz="1500" dirty="0" smtClean="0"/>
              <a:t>. Вивчаються особливості побудови </a:t>
            </a:r>
            <a:r>
              <a:rPr lang="uk-UA" sz="1500" dirty="0" err="1" smtClean="0"/>
              <a:t>інфокомунікацій</a:t>
            </a:r>
            <a:r>
              <a:rPr lang="uk-UA" sz="1500" dirty="0" smtClean="0"/>
              <a:t> та архітектури систем </a:t>
            </a:r>
            <a:r>
              <a:rPr lang="uk-UA" sz="1500" dirty="0" err="1" smtClean="0"/>
              <a:t>кібербезпеки</a:t>
            </a:r>
            <a:r>
              <a:rPr lang="uk-UA" sz="1500" dirty="0" smtClean="0"/>
              <a:t> відповідно до вимог </a:t>
            </a:r>
            <a:r>
              <a:rPr lang="uk-UA" sz="1500" dirty="0" err="1" smtClean="0"/>
              <a:t>кіберсередовища</a:t>
            </a:r>
            <a:r>
              <a:rPr lang="uk-UA" sz="1500" dirty="0" smtClean="0"/>
              <a:t>. Навчальний посібник призначено для студентів, аспірантів, викладачів та працівників підприємств галузі зв’язку.</a:t>
            </a:r>
            <a:endParaRPr lang="ru-RU" sz="1500" dirty="0" smtClean="0"/>
          </a:p>
          <a:p>
            <a:endParaRPr lang="ru-RU" dirty="0"/>
          </a:p>
        </p:txBody>
      </p:sp>
      <p:pic>
        <p:nvPicPr>
          <p:cNvPr id="4" name="Рисунок 3" descr="кібер 12.jpg"/>
          <p:cNvPicPr>
            <a:picLocks noChangeAspect="1"/>
          </p:cNvPicPr>
          <p:nvPr/>
        </p:nvPicPr>
        <p:blipFill>
          <a:blip r:embed="rId2" cstate="print"/>
          <a:stretch>
            <a:fillRect/>
          </a:stretch>
        </p:blipFill>
        <p:spPr>
          <a:xfrm>
            <a:off x="500034" y="1142984"/>
            <a:ext cx="2909669" cy="468711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3929058" y="928670"/>
            <a:ext cx="4786346" cy="5786478"/>
          </a:xfrm>
        </p:spPr>
        <p:txBody>
          <a:bodyPr>
            <a:normAutofit lnSpcReduction="10000"/>
          </a:bodyPr>
          <a:lstStyle/>
          <a:p>
            <a:pPr algn="just"/>
            <a:r>
              <a:rPr lang="en-US" sz="1300" dirty="0" smtClean="0"/>
              <a:t>          </a:t>
            </a:r>
            <a:r>
              <a:rPr lang="uk-UA" sz="1300" b="1" dirty="0" smtClean="0"/>
              <a:t>Боярчук, Р. М. Модель трансформації  національної системи  </a:t>
            </a:r>
            <a:r>
              <a:rPr lang="uk-UA" sz="1300" b="1" dirty="0" err="1" smtClean="0"/>
              <a:t>кібербезпеки</a:t>
            </a:r>
            <a:r>
              <a:rPr lang="uk-UA" sz="1300" b="1" dirty="0" smtClean="0"/>
              <a:t> в умовах дії гібридних  загроз / В. А. Савченко, О. Й. Мацько, І. В. Новікова [та ін.] // Сучасний захист інформації. – 2020. – № 1. – С. 6-10. – </a:t>
            </a:r>
            <a:r>
              <a:rPr lang="uk-UA" sz="1300" b="1" dirty="0" err="1" smtClean="0"/>
              <a:t>Бібліогр</a:t>
            </a:r>
            <a:r>
              <a:rPr lang="uk-UA" sz="1300" b="1" dirty="0" smtClean="0"/>
              <a:t>. : 11 найм.</a:t>
            </a:r>
            <a:endParaRPr lang="ru-RU" sz="1300" b="1" dirty="0" smtClean="0"/>
          </a:p>
          <a:p>
            <a:pPr algn="just"/>
            <a:r>
              <a:rPr lang="en-US" sz="1300" dirty="0" smtClean="0"/>
              <a:t>          </a:t>
            </a:r>
            <a:r>
              <a:rPr lang="uk-UA" sz="1300" dirty="0" smtClean="0"/>
              <a:t>У статті розглядається підхід щодо формування робочого плану трансформації національної системи </a:t>
            </a:r>
            <a:r>
              <a:rPr lang="uk-UA" sz="1300" dirty="0" err="1" smtClean="0"/>
              <a:t>кібербезпеки</a:t>
            </a:r>
            <a:r>
              <a:rPr lang="uk-UA" sz="1300" dirty="0" smtClean="0"/>
              <a:t> України. Основна ідея наведеної методології базується на використанні комбінованої моделі оцінки ризику та досвіду попередніх трансформацій з урахуванням існуючих процесів управління в окремих організаціях. У результаті застосування моделі передбачається одержання плану з комплексом заходів, які слід здійснити для зменшення ризику порушення безпеки як окремого підприємства, так і для національної системи в цілому.</a:t>
            </a:r>
            <a:endParaRPr lang="en-US" sz="1300" dirty="0" smtClean="0"/>
          </a:p>
          <a:p>
            <a:pPr algn="just"/>
            <a:endParaRPr lang="en-US" sz="1300" dirty="0" smtClean="0"/>
          </a:p>
          <a:p>
            <a:pPr algn="just"/>
            <a:r>
              <a:rPr lang="en-US" sz="1300" b="1" dirty="0" smtClean="0"/>
              <a:t>          </a:t>
            </a:r>
            <a:r>
              <a:rPr lang="uk-UA" sz="1300" b="1" dirty="0" err="1" smtClean="0"/>
              <a:t>Лагута</a:t>
            </a:r>
            <a:r>
              <a:rPr lang="uk-UA" sz="1300" b="1" dirty="0" smtClean="0"/>
              <a:t>, В. В. Підвищення якості кібернетичної безпеки в  інформаційно-телекомунікаційній системі  підприємства / В. В. </a:t>
            </a:r>
            <a:r>
              <a:rPr lang="uk-UA" sz="1300" b="1" dirty="0" err="1" smtClean="0"/>
              <a:t>Лагута</a:t>
            </a:r>
            <a:r>
              <a:rPr lang="uk-UA" sz="1300" b="1" dirty="0" smtClean="0"/>
              <a:t> // Сучасний захист інформації. – 2020. – № 1. – С. 37-41 : 6 рис. – </a:t>
            </a:r>
            <a:r>
              <a:rPr lang="uk-UA" sz="1300" b="1" dirty="0" err="1" smtClean="0"/>
              <a:t>Бібліогр</a:t>
            </a:r>
            <a:r>
              <a:rPr lang="uk-UA" sz="1300" b="1" dirty="0" smtClean="0"/>
              <a:t>. : 2 найм.</a:t>
            </a:r>
            <a:endParaRPr lang="ru-RU" sz="1300" b="1" dirty="0" smtClean="0"/>
          </a:p>
          <a:p>
            <a:pPr algn="just"/>
            <a:r>
              <a:rPr lang="en-US" sz="1300" dirty="0" smtClean="0"/>
              <a:t>          </a:t>
            </a:r>
            <a:r>
              <a:rPr lang="uk-UA" sz="1300" dirty="0" smtClean="0"/>
              <a:t>У статті проаналізовано принцип організації системи безпеки з використанням моделі </a:t>
            </a:r>
            <a:r>
              <a:rPr lang="en-US" sz="1300" dirty="0" smtClean="0"/>
              <a:t>OSI</a:t>
            </a:r>
            <a:r>
              <a:rPr lang="uk-UA" sz="1300" dirty="0" smtClean="0"/>
              <a:t> та рекомендації стандарту </a:t>
            </a:r>
            <a:r>
              <a:rPr lang="uk-UA" sz="1300" dirty="0" err="1" smtClean="0"/>
              <a:t>кібербезпеки</a:t>
            </a:r>
            <a:r>
              <a:rPr lang="uk-UA" sz="1300" dirty="0" smtClean="0"/>
              <a:t> </a:t>
            </a:r>
            <a:r>
              <a:rPr lang="en-US" sz="1300" dirty="0" smtClean="0"/>
              <a:t>ISO </a:t>
            </a:r>
            <a:r>
              <a:rPr lang="uk-UA" sz="1300" dirty="0" smtClean="0"/>
              <a:t>27000. Показано переваги побудови системи безпеки з використанням доменного підходу. Розроблені рекомендації для побудови захищеної комп’ютерної мережі. Захист доцільно будувати по наступним напрямам : захист систем та пристроїв, безпека серверів, забезпечення захисту мережі та фізична безпека.</a:t>
            </a:r>
            <a:endParaRPr lang="ru-RU" sz="1300" dirty="0" smtClean="0"/>
          </a:p>
          <a:p>
            <a:r>
              <a:rPr lang="uk-UA" sz="1400" dirty="0" smtClean="0"/>
              <a:t> </a:t>
            </a:r>
            <a:endParaRPr lang="ru-RU" sz="1400" dirty="0" smtClean="0"/>
          </a:p>
          <a:p>
            <a:pPr algn="just"/>
            <a:endParaRPr lang="en-US" sz="1300" dirty="0" smtClean="0"/>
          </a:p>
          <a:p>
            <a:pPr algn="just"/>
            <a:endParaRPr lang="en-US" sz="1500" dirty="0" smtClean="0"/>
          </a:p>
          <a:p>
            <a:pPr algn="just"/>
            <a:endParaRPr lang="ru-RU" sz="1500" dirty="0" smtClean="0"/>
          </a:p>
          <a:p>
            <a:endParaRPr lang="ru-RU" dirty="0"/>
          </a:p>
        </p:txBody>
      </p:sp>
      <p:pic>
        <p:nvPicPr>
          <p:cNvPr id="4" name="Рисунок 3" descr="Scan0004.jpg"/>
          <p:cNvPicPr>
            <a:picLocks noChangeAspect="1"/>
          </p:cNvPicPr>
          <p:nvPr/>
        </p:nvPicPr>
        <p:blipFill>
          <a:blip r:embed="rId3" cstate="print"/>
          <a:stretch>
            <a:fillRect/>
          </a:stretch>
        </p:blipFill>
        <p:spPr>
          <a:xfrm>
            <a:off x="428596" y="1214422"/>
            <a:ext cx="3209363" cy="464039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3857620" y="1643050"/>
            <a:ext cx="4929222" cy="3796170"/>
          </a:xfrm>
        </p:spPr>
        <p:txBody>
          <a:bodyPr>
            <a:normAutofit/>
          </a:bodyPr>
          <a:lstStyle/>
          <a:p>
            <a:pPr algn="just"/>
            <a:r>
              <a:rPr lang="uk-UA" sz="1500" b="1" dirty="0" smtClean="0"/>
              <a:t>          </a:t>
            </a:r>
            <a:r>
              <a:rPr lang="uk-UA" sz="1500" b="1" dirty="0" err="1" smtClean="0"/>
              <a:t>Давидюк</a:t>
            </a:r>
            <a:r>
              <a:rPr lang="uk-UA" sz="1500" b="1" dirty="0" smtClean="0"/>
              <a:t>, А. В. Підходи до верифікації артефактів процесу забезпечення </a:t>
            </a:r>
            <a:r>
              <a:rPr lang="uk-UA" sz="1500" b="1" dirty="0" err="1" smtClean="0"/>
              <a:t>кібербезпеки</a:t>
            </a:r>
            <a:r>
              <a:rPr lang="uk-UA" sz="1500" b="1" dirty="0" smtClean="0"/>
              <a:t> об'єктів критичного призначення / А. В. </a:t>
            </a:r>
            <a:r>
              <a:rPr lang="uk-UA" sz="1500" b="1" dirty="0" err="1" smtClean="0"/>
              <a:t>Давидюк</a:t>
            </a:r>
            <a:r>
              <a:rPr lang="uk-UA" sz="1500" b="1" dirty="0" smtClean="0"/>
              <a:t> // Електронне моделювання. – 2022. – № 1. – С. 107-117. – </a:t>
            </a:r>
            <a:r>
              <a:rPr lang="uk-UA" sz="1500" b="1" dirty="0" err="1" smtClean="0"/>
              <a:t>Бібліогр</a:t>
            </a:r>
            <a:r>
              <a:rPr lang="uk-UA" sz="1500" b="1" dirty="0" smtClean="0"/>
              <a:t>. : 25 найм. </a:t>
            </a:r>
            <a:endParaRPr lang="ru-RU" sz="1500" b="1" dirty="0" smtClean="0"/>
          </a:p>
          <a:p>
            <a:pPr algn="just"/>
            <a:r>
              <a:rPr lang="uk-UA" sz="1500" dirty="0" smtClean="0"/>
              <a:t>         З розвитком інформаційних технологій важливим аспектом стабільності функціонування систем критичного призначення стало забезпечення </a:t>
            </a:r>
            <a:r>
              <a:rPr lang="uk-UA" sz="1500" dirty="0" err="1" smtClean="0"/>
              <a:t>кібербезпеки</a:t>
            </a:r>
            <a:r>
              <a:rPr lang="uk-UA" sz="1500" dirty="0" smtClean="0"/>
              <a:t> об’єктів критичної інформаційної інфраструктури. Для захисту інформації законодавством України передбачено побудову комплексних систем захисту інформації та систем управління інформаційної безпеки. Саме виявлення ризиків на етапі проектування дає змогу уникнути більшості помилок та мінімізувати ризики порушення функціонування таких систем.</a:t>
            </a:r>
            <a:endParaRPr lang="ru-RU" sz="1500" dirty="0" smtClean="0"/>
          </a:p>
          <a:p>
            <a:endParaRPr lang="ru-RU" dirty="0"/>
          </a:p>
        </p:txBody>
      </p:sp>
      <p:pic>
        <p:nvPicPr>
          <p:cNvPr id="4" name="Рисунок 3" descr="кібер 14.jpg"/>
          <p:cNvPicPr>
            <a:picLocks noChangeAspect="1"/>
          </p:cNvPicPr>
          <p:nvPr/>
        </p:nvPicPr>
        <p:blipFill>
          <a:blip r:embed="rId2" cstate="print"/>
          <a:stretch>
            <a:fillRect/>
          </a:stretch>
        </p:blipFill>
        <p:spPr>
          <a:xfrm>
            <a:off x="406786" y="1214422"/>
            <a:ext cx="3161944" cy="45515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Digital-Revolution-Contributing-to-A-Rise-in-Cybersecurity-Threats.png"/>
          <p:cNvPicPr>
            <a:picLocks noChangeAspect="1"/>
          </p:cNvPicPr>
          <p:nvPr/>
        </p:nvPicPr>
        <p:blipFill>
          <a:blip r:embed="rId2"/>
          <a:stretch>
            <a:fillRect/>
          </a:stretch>
        </p:blipFill>
        <p:spPr>
          <a:xfrm>
            <a:off x="0" y="3036107"/>
            <a:ext cx="8786842" cy="4393421"/>
          </a:xfrm>
          <a:prstGeom prst="rect">
            <a:avLst/>
          </a:prstGeom>
        </p:spPr>
      </p:pic>
      <p:sp>
        <p:nvSpPr>
          <p:cNvPr id="3" name="Текст 2"/>
          <p:cNvSpPr>
            <a:spLocks noGrp="1"/>
          </p:cNvSpPr>
          <p:nvPr>
            <p:ph type="body" idx="1"/>
          </p:nvPr>
        </p:nvSpPr>
        <p:spPr>
          <a:xfrm>
            <a:off x="214282" y="857232"/>
            <a:ext cx="8643998" cy="1500198"/>
          </a:xfrm>
        </p:spPr>
        <p:txBody>
          <a:bodyPr>
            <a:noAutofit/>
          </a:bodyPr>
          <a:lstStyle/>
          <a:p>
            <a:pPr algn="just"/>
            <a:r>
              <a:rPr lang="en-US" sz="1700" dirty="0" smtClean="0"/>
              <a:t>          </a:t>
            </a:r>
            <a:r>
              <a:rPr lang="uk-UA" sz="1700" dirty="0" smtClean="0"/>
              <a:t>В епоху інформаційних технологій неможливо відчувати себе захищеним у </a:t>
            </a:r>
            <a:r>
              <a:rPr lang="uk-UA" sz="1700" dirty="0" err="1" smtClean="0"/>
              <a:t>кіберпросторі</a:t>
            </a:r>
            <a:r>
              <a:rPr lang="uk-UA" sz="1700" dirty="0" smtClean="0"/>
              <a:t>. З розвитком технологій стрімко зростає кількість злочинів у цій сфері, а тому з впевненістю можна стверджувати, що саме «</a:t>
            </a:r>
            <a:r>
              <a:rPr lang="uk-UA" sz="1700" dirty="0" err="1" smtClean="0"/>
              <a:t>кіберзлочини</a:t>
            </a:r>
            <a:r>
              <a:rPr lang="uk-UA" sz="1700" dirty="0" smtClean="0"/>
              <a:t>» у ХХІ столітті будуть одними з найчисельніших. В Україні та в усьому світі щороку здійснюють десятки тисяч злочинів з використанням інформаційно-комунікаційних технологій, програмних, програмно-апаратних засобів, інших технічних і технологічних засобів та обладнання. </a:t>
            </a:r>
            <a:r>
              <a:rPr lang="ru-RU" sz="1700" dirty="0" err="1" smtClean="0"/>
              <a:t>Щодня</a:t>
            </a:r>
            <a:r>
              <a:rPr lang="ru-RU" sz="1700" dirty="0" smtClean="0"/>
              <a:t> у людей та </a:t>
            </a:r>
            <a:r>
              <a:rPr lang="ru-RU" sz="1700" dirty="0" err="1" smtClean="0"/>
              <a:t>компаній</a:t>
            </a:r>
            <a:r>
              <a:rPr lang="ru-RU" sz="1700" dirty="0" smtClean="0"/>
              <a:t> </a:t>
            </a:r>
            <a:r>
              <a:rPr lang="ru-RU" sz="1700" dirty="0" err="1" smtClean="0"/>
              <a:t>крадуть</a:t>
            </a:r>
            <a:r>
              <a:rPr lang="ru-RU" sz="1700" dirty="0" smtClean="0"/>
              <a:t> </a:t>
            </a:r>
            <a:r>
              <a:rPr lang="ru-RU" sz="1700" dirty="0" err="1" smtClean="0"/>
              <a:t>персональні</a:t>
            </a:r>
            <a:r>
              <a:rPr lang="ru-RU" sz="1700" dirty="0" smtClean="0"/>
              <a:t> </a:t>
            </a:r>
            <a:r>
              <a:rPr lang="ru-RU" sz="1700" dirty="0" err="1" smtClean="0"/>
              <a:t>дані</a:t>
            </a:r>
            <a:r>
              <a:rPr lang="ru-RU" sz="1700" dirty="0" smtClean="0"/>
              <a:t>, </a:t>
            </a:r>
            <a:r>
              <a:rPr lang="ru-RU" sz="1700" dirty="0" err="1" smtClean="0"/>
              <a:t>кошти</a:t>
            </a:r>
            <a:r>
              <a:rPr lang="ru-RU" sz="1700" dirty="0" smtClean="0"/>
              <a:t> </a:t>
            </a:r>
            <a:r>
              <a:rPr lang="ru-RU" sz="1700" dirty="0" err="1" smtClean="0"/>
              <a:t>з</a:t>
            </a:r>
            <a:r>
              <a:rPr lang="ru-RU" sz="1700" dirty="0" smtClean="0"/>
              <a:t> </a:t>
            </a:r>
            <a:r>
              <a:rPr lang="ru-RU" sz="1700" dirty="0" err="1" smtClean="0"/>
              <a:t>рахунків</a:t>
            </a:r>
            <a:r>
              <a:rPr lang="ru-RU" sz="1700" dirty="0" smtClean="0"/>
              <a:t>, </a:t>
            </a:r>
            <a:r>
              <a:rPr lang="ru-RU" sz="1700" dirty="0" err="1" smtClean="0"/>
              <a:t>збирають</a:t>
            </a:r>
            <a:r>
              <a:rPr lang="ru-RU" sz="1700" dirty="0" smtClean="0"/>
              <a:t> </a:t>
            </a:r>
            <a:r>
              <a:rPr lang="ru-RU" sz="1700" dirty="0" err="1" smtClean="0"/>
              <a:t>безліч</a:t>
            </a:r>
            <a:r>
              <a:rPr lang="ru-RU" sz="1700" dirty="0" smtClean="0"/>
              <a:t> </a:t>
            </a:r>
            <a:r>
              <a:rPr lang="ru-RU" sz="1700" dirty="0" err="1" smtClean="0"/>
              <a:t>конфіденційної</a:t>
            </a:r>
            <a:r>
              <a:rPr lang="ru-RU" sz="1700" dirty="0" smtClean="0"/>
              <a:t> </a:t>
            </a:r>
            <a:r>
              <a:rPr lang="ru-RU" sz="1700" dirty="0" err="1" smtClean="0"/>
              <a:t>та</a:t>
            </a:r>
            <a:r>
              <a:rPr lang="ru-RU" sz="1700" dirty="0" smtClean="0"/>
              <a:t> </a:t>
            </a:r>
            <a:r>
              <a:rPr lang="ru-RU" sz="1700" dirty="0" err="1" smtClean="0"/>
              <a:t>комерційної</a:t>
            </a:r>
            <a:r>
              <a:rPr lang="ru-RU" sz="1700" dirty="0" smtClean="0"/>
              <a:t> </a:t>
            </a:r>
            <a:r>
              <a:rPr lang="ru-RU" sz="1700" dirty="0" err="1" smtClean="0"/>
              <a:t>інформації</a:t>
            </a:r>
            <a:r>
              <a:rPr lang="ru-RU" sz="1700" dirty="0" smtClean="0"/>
              <a:t>, </a:t>
            </a:r>
            <a:r>
              <a:rPr lang="ru-RU" sz="1700" dirty="0" err="1" smtClean="0"/>
              <a:t>блокують</a:t>
            </a:r>
            <a:r>
              <a:rPr lang="ru-RU" sz="1700" dirty="0" smtClean="0"/>
              <a:t> </a:t>
            </a:r>
            <a:r>
              <a:rPr lang="ru-RU" sz="1700" dirty="0" err="1" smtClean="0"/>
              <a:t>діяльність</a:t>
            </a:r>
            <a:r>
              <a:rPr lang="ru-RU" sz="1700" dirty="0" smtClean="0"/>
              <a:t> </a:t>
            </a:r>
            <a:r>
              <a:rPr lang="ru-RU" sz="1700" dirty="0" err="1" smtClean="0"/>
              <a:t>тощо</a:t>
            </a:r>
            <a:r>
              <a:rPr lang="ru-RU" sz="1700" dirty="0" smtClean="0"/>
              <a:t>. </a:t>
            </a:r>
            <a:r>
              <a:rPr lang="ru-RU" sz="1700" dirty="0" err="1" smtClean="0"/>
              <a:t>Це</a:t>
            </a:r>
            <a:r>
              <a:rPr lang="ru-RU" sz="1700" dirty="0" smtClean="0"/>
              <a:t> не дивно, </a:t>
            </a:r>
            <a:r>
              <a:rPr lang="ru-RU" sz="1700" dirty="0" err="1" smtClean="0"/>
              <a:t>адже</a:t>
            </a:r>
            <a:r>
              <a:rPr lang="ru-RU" sz="1700" dirty="0" smtClean="0"/>
              <a:t> </a:t>
            </a:r>
            <a:r>
              <a:rPr lang="ru-RU" sz="1700" dirty="0" err="1" smtClean="0"/>
              <a:t>кіберпростір</a:t>
            </a:r>
            <a:r>
              <a:rPr lang="ru-RU" sz="1700" dirty="0" smtClean="0"/>
              <a:t> – </a:t>
            </a:r>
            <a:r>
              <a:rPr lang="ru-RU" sz="1700" dirty="0" err="1" smtClean="0"/>
              <a:t>безмежний</a:t>
            </a:r>
            <a:r>
              <a:rPr lang="ru-RU" sz="1700" dirty="0" smtClean="0"/>
              <a:t>, а </a:t>
            </a:r>
            <a:r>
              <a:rPr lang="ru-RU" sz="1700" dirty="0" err="1" smtClean="0"/>
              <a:t>досвідчені</a:t>
            </a:r>
            <a:r>
              <a:rPr lang="ru-RU" sz="1700" dirty="0" smtClean="0"/>
              <a:t> </a:t>
            </a:r>
            <a:r>
              <a:rPr lang="ru-RU" sz="1700" dirty="0" err="1" smtClean="0"/>
              <a:t>хакери</a:t>
            </a:r>
            <a:r>
              <a:rPr lang="ru-RU" sz="1700" dirty="0" smtClean="0"/>
              <a:t> </a:t>
            </a:r>
            <a:r>
              <a:rPr lang="ru-RU" sz="1700" dirty="0" err="1" smtClean="0"/>
              <a:t>мають</a:t>
            </a:r>
            <a:r>
              <a:rPr lang="ru-RU" sz="1700" dirty="0" smtClean="0"/>
              <a:t> </a:t>
            </a:r>
            <a:r>
              <a:rPr lang="ru-RU" sz="1700" dirty="0" err="1" smtClean="0"/>
              <a:t>всі</a:t>
            </a:r>
            <a:r>
              <a:rPr lang="ru-RU" sz="1700" dirty="0" smtClean="0"/>
              <a:t> </a:t>
            </a:r>
            <a:r>
              <a:rPr lang="ru-RU" sz="1700" dirty="0" err="1" smtClean="0"/>
              <a:t>необхідні</a:t>
            </a:r>
            <a:r>
              <a:rPr lang="ru-RU" sz="1700" dirty="0" smtClean="0"/>
              <a:t> </a:t>
            </a:r>
            <a:r>
              <a:rPr lang="ru-RU" sz="1700" dirty="0" err="1" smtClean="0"/>
              <a:t>навички</a:t>
            </a:r>
            <a:r>
              <a:rPr lang="ru-RU" sz="1700" dirty="0" smtClean="0"/>
              <a:t> та </a:t>
            </a:r>
            <a:r>
              <a:rPr lang="ru-RU" sz="1700" dirty="0" err="1" smtClean="0"/>
              <a:t>засоби</a:t>
            </a:r>
            <a:r>
              <a:rPr lang="ru-RU" sz="1700" dirty="0" smtClean="0"/>
              <a:t>, </a:t>
            </a:r>
            <a:r>
              <a:rPr lang="ru-RU" sz="1700" dirty="0" err="1" smtClean="0"/>
              <a:t>щоб</a:t>
            </a:r>
            <a:r>
              <a:rPr lang="ru-RU" sz="1700" dirty="0" smtClean="0"/>
              <a:t> </a:t>
            </a:r>
            <a:r>
              <a:rPr lang="ru-RU" sz="1700" dirty="0" err="1" smtClean="0"/>
              <a:t>залишатися</a:t>
            </a:r>
            <a:r>
              <a:rPr lang="ru-RU" sz="1700" dirty="0" smtClean="0"/>
              <a:t> в </a:t>
            </a:r>
            <a:r>
              <a:rPr lang="ru-RU" sz="1700" dirty="0" err="1" smtClean="0"/>
              <a:t>ньому</a:t>
            </a:r>
            <a:r>
              <a:rPr lang="ru-RU" sz="1700" dirty="0" smtClean="0"/>
              <a:t> </a:t>
            </a:r>
            <a:r>
              <a:rPr lang="ru-RU" sz="1700" dirty="0" err="1" smtClean="0"/>
              <a:t>інкогніто</a:t>
            </a:r>
            <a:r>
              <a:rPr lang="ru-RU" sz="1700" dirty="0" smtClean="0"/>
              <a:t>. </a:t>
            </a:r>
            <a:r>
              <a:rPr lang="ru-RU" sz="1700" dirty="0" err="1" smtClean="0"/>
              <a:t>Сьогодні</a:t>
            </a:r>
            <a:r>
              <a:rPr lang="ru-RU" sz="1700" dirty="0" smtClean="0"/>
              <a:t> </a:t>
            </a:r>
            <a:r>
              <a:rPr lang="ru-RU" sz="1700" dirty="0" err="1" smtClean="0"/>
              <a:t>кібератаки</a:t>
            </a:r>
            <a:r>
              <a:rPr lang="ru-RU" sz="1700" dirty="0" smtClean="0"/>
              <a:t> </a:t>
            </a:r>
            <a:r>
              <a:rPr lang="ru-RU" sz="1700" dirty="0" err="1" smtClean="0"/>
              <a:t>шкодять</a:t>
            </a:r>
            <a:r>
              <a:rPr lang="ru-RU" sz="1700" dirty="0" smtClean="0"/>
              <a:t> не </a:t>
            </a:r>
            <a:r>
              <a:rPr lang="ru-RU" sz="1700" dirty="0" err="1" smtClean="0"/>
              <a:t>лише</a:t>
            </a:r>
            <a:r>
              <a:rPr lang="ru-RU" sz="1700" dirty="0" smtClean="0"/>
              <a:t> </a:t>
            </a:r>
            <a:r>
              <a:rPr lang="ru-RU" sz="1700" dirty="0" err="1" smtClean="0"/>
              <a:t>фізичним</a:t>
            </a:r>
            <a:r>
              <a:rPr lang="ru-RU" sz="1700" dirty="0" smtClean="0"/>
              <a:t> та </a:t>
            </a:r>
            <a:r>
              <a:rPr lang="ru-RU" sz="1700" dirty="0" err="1" smtClean="0"/>
              <a:t>юридичним</a:t>
            </a:r>
            <a:r>
              <a:rPr lang="ru-RU" sz="1700" dirty="0" smtClean="0"/>
              <a:t> особам, </a:t>
            </a:r>
            <a:r>
              <a:rPr lang="ru-RU" sz="1700" dirty="0" err="1" smtClean="0"/>
              <a:t>але</a:t>
            </a:r>
            <a:r>
              <a:rPr lang="ru-RU" sz="1700" dirty="0" smtClean="0"/>
              <a:t> </a:t>
            </a:r>
            <a:r>
              <a:rPr lang="ru-RU" sz="1700" dirty="0" err="1" smtClean="0"/>
              <a:t>й</a:t>
            </a:r>
            <a:r>
              <a:rPr lang="ru-RU" sz="1700" dirty="0" smtClean="0"/>
              <a:t> державам. </a:t>
            </a:r>
            <a:endParaRPr lang="ru-RU" sz="17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3786182" y="1643050"/>
            <a:ext cx="4929222" cy="3796170"/>
          </a:xfrm>
        </p:spPr>
        <p:txBody>
          <a:bodyPr>
            <a:normAutofit/>
          </a:bodyPr>
          <a:lstStyle/>
          <a:p>
            <a:pPr algn="just"/>
            <a:r>
              <a:rPr lang="en-US" sz="1500" b="1" dirty="0" smtClean="0"/>
              <a:t>          </a:t>
            </a:r>
            <a:r>
              <a:rPr lang="uk-UA" sz="1500" b="1" dirty="0" smtClean="0"/>
              <a:t>Ткач, Юлія. Тенденції розвитку сучасного </a:t>
            </a:r>
            <a:r>
              <a:rPr lang="uk-UA" sz="1500" b="1" dirty="0" err="1" smtClean="0"/>
              <a:t>кіберпростору</a:t>
            </a:r>
            <a:r>
              <a:rPr lang="uk-UA" sz="1500" b="1" dirty="0" smtClean="0"/>
              <a:t> та його захищеності в умовах інформаційного протиборства / Юлія Ткач // Безпека інформації. – 2020. – № 2. – С. 74-79 : рис. – </a:t>
            </a:r>
            <a:r>
              <a:rPr lang="uk-UA" sz="1500" b="1" dirty="0" err="1" smtClean="0"/>
              <a:t>Бібліогр</a:t>
            </a:r>
            <a:r>
              <a:rPr lang="uk-UA" sz="1500" b="1" dirty="0" smtClean="0"/>
              <a:t>. : 19 найм.</a:t>
            </a:r>
            <a:endParaRPr lang="en-US" sz="1500" b="1" dirty="0" smtClean="0"/>
          </a:p>
          <a:p>
            <a:pPr algn="just"/>
            <a:r>
              <a:rPr lang="en-US" sz="1500" b="1" dirty="0" smtClean="0"/>
              <a:t>          </a:t>
            </a:r>
            <a:r>
              <a:rPr lang="uk-UA" sz="1500" dirty="0" smtClean="0"/>
              <a:t>У статті розглянуто актуальне питання формування </a:t>
            </a:r>
            <a:r>
              <a:rPr lang="uk-UA" sz="1500" dirty="0" err="1" smtClean="0"/>
              <a:t>кіберпростору</a:t>
            </a:r>
            <a:r>
              <a:rPr lang="uk-UA" sz="1500" dirty="0" smtClean="0"/>
              <a:t> та особливості його захисту. В умовах, що сьогодні склались, має велике значення підтримка розробки і виробництва в Україні конкурентних інформаційно-комунікаційних засобів та програмного забезпечення, а також застосування таких засобів передусім в оборонному комплексі і об’єктах критичної інфраструктури, з метою протидії інформаційним впливам.</a:t>
            </a:r>
            <a:endParaRPr lang="ru-RU" sz="1500" dirty="0" smtClean="0"/>
          </a:p>
          <a:p>
            <a:endParaRPr lang="ru-RU" dirty="0"/>
          </a:p>
        </p:txBody>
      </p:sp>
      <p:pic>
        <p:nvPicPr>
          <p:cNvPr id="4" name="Рисунок 3" descr="кібер 15.jpg"/>
          <p:cNvPicPr>
            <a:picLocks noChangeAspect="1"/>
          </p:cNvPicPr>
          <p:nvPr/>
        </p:nvPicPr>
        <p:blipFill>
          <a:blip r:embed="rId2" cstate="print"/>
          <a:stretch>
            <a:fillRect/>
          </a:stretch>
        </p:blipFill>
        <p:spPr>
          <a:xfrm>
            <a:off x="428596" y="1182871"/>
            <a:ext cx="3168878" cy="456841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000496" y="1714488"/>
            <a:ext cx="4857784" cy="4714908"/>
          </a:xfrm>
        </p:spPr>
        <p:txBody>
          <a:bodyPr>
            <a:normAutofit/>
          </a:bodyPr>
          <a:lstStyle/>
          <a:p>
            <a:pPr algn="just"/>
            <a:r>
              <a:rPr lang="en-US" sz="1500" b="1" dirty="0" smtClean="0"/>
              <a:t>          </a:t>
            </a:r>
            <a:r>
              <a:rPr lang="uk-UA" sz="1500" b="1" dirty="0" err="1" smtClean="0"/>
              <a:t>Семенченко</a:t>
            </a:r>
            <a:r>
              <a:rPr lang="uk-UA" sz="1500" b="1" dirty="0" smtClean="0"/>
              <a:t>, А. І. Організаційно-правові механізми державного управління забезпеченням </a:t>
            </a:r>
            <a:r>
              <a:rPr lang="uk-UA" sz="1500" b="1" dirty="0" err="1" smtClean="0"/>
              <a:t>кібербезпеки</a:t>
            </a:r>
            <a:r>
              <a:rPr lang="uk-UA" sz="1500" b="1" dirty="0" smtClean="0"/>
              <a:t> та </a:t>
            </a:r>
            <a:r>
              <a:rPr lang="uk-UA" sz="1500" b="1" dirty="0" err="1" smtClean="0"/>
              <a:t>кіберзахисту</a:t>
            </a:r>
            <a:r>
              <a:rPr lang="uk-UA" sz="1500" b="1" dirty="0" smtClean="0"/>
              <a:t> України: сутність, стан та перспективи розвитку / А. І. </a:t>
            </a:r>
            <a:r>
              <a:rPr lang="uk-UA" sz="1500" b="1" dirty="0" err="1" smtClean="0"/>
              <a:t>Семенченко</a:t>
            </a:r>
            <a:r>
              <a:rPr lang="uk-UA" sz="1500" b="1" dirty="0" smtClean="0"/>
              <a:t>, В. Л. Плескач, О. А. </a:t>
            </a:r>
            <a:r>
              <a:rPr lang="uk-UA" sz="1500" b="1" dirty="0" err="1" smtClean="0"/>
              <a:t>Заярний</a:t>
            </a:r>
            <a:r>
              <a:rPr lang="uk-UA" sz="1500" b="1" dirty="0" smtClean="0"/>
              <a:t> [та ін.] // Проблеми програмування. – 2020. – № 2/3. – С. 278-285. – </a:t>
            </a:r>
            <a:r>
              <a:rPr lang="uk-UA" sz="1500" b="1" dirty="0" err="1" smtClean="0"/>
              <a:t>Бібліогр</a:t>
            </a:r>
            <a:r>
              <a:rPr lang="uk-UA" sz="1500" b="1" dirty="0" smtClean="0"/>
              <a:t>.: 11 найм.</a:t>
            </a:r>
            <a:endParaRPr lang="ru-RU" sz="1500" b="1" dirty="0" smtClean="0"/>
          </a:p>
          <a:p>
            <a:pPr algn="just"/>
            <a:r>
              <a:rPr lang="en-US" sz="1500" dirty="0" smtClean="0"/>
              <a:t>          </a:t>
            </a:r>
            <a:r>
              <a:rPr lang="uk-UA" sz="1500" dirty="0" smtClean="0"/>
              <a:t>У статті здійснено аналіз організаційно-правових механізмів державного управління забезпеченням кібернетичної безпеки та кібернетичного захисту України. Також надано визначення його сутності, місця в системі стратегічного планування та управління сектором безпеки та оборони, проведено оцінку забезпечення кібернетичної безпеки України.</a:t>
            </a:r>
            <a:endParaRPr lang="ru-RU" sz="1500" dirty="0"/>
          </a:p>
        </p:txBody>
      </p:sp>
      <p:pic>
        <p:nvPicPr>
          <p:cNvPr id="4" name="Рисунок 3" descr="кібер 16.jpg"/>
          <p:cNvPicPr>
            <a:picLocks noChangeAspect="1"/>
          </p:cNvPicPr>
          <p:nvPr/>
        </p:nvPicPr>
        <p:blipFill>
          <a:blip r:embed="rId2" cstate="print"/>
          <a:stretch>
            <a:fillRect/>
          </a:stretch>
        </p:blipFill>
        <p:spPr>
          <a:xfrm>
            <a:off x="428596" y="1214422"/>
            <a:ext cx="3346028" cy="473757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000496" y="1643050"/>
            <a:ext cx="4786346" cy="3653294"/>
          </a:xfrm>
        </p:spPr>
        <p:txBody>
          <a:bodyPr>
            <a:normAutofit/>
          </a:bodyPr>
          <a:lstStyle/>
          <a:p>
            <a:pPr algn="just"/>
            <a:r>
              <a:rPr lang="en-US" sz="1500" b="1" dirty="0" smtClean="0"/>
              <a:t>          </a:t>
            </a:r>
            <a:r>
              <a:rPr lang="uk-UA" sz="1500" b="1" dirty="0" smtClean="0"/>
              <a:t>Савченко, В. А. Основні напрями застосування технологій штучного інтелекту у </a:t>
            </a:r>
            <a:r>
              <a:rPr lang="uk-UA" sz="1500" b="1" dirty="0" err="1" smtClean="0"/>
              <a:t>кібербезпеці</a:t>
            </a:r>
            <a:r>
              <a:rPr lang="uk-UA" sz="1500" b="1" dirty="0" smtClean="0"/>
              <a:t> / В. А. Савченко, О. Д. </a:t>
            </a:r>
            <a:r>
              <a:rPr lang="uk-UA" sz="1500" b="1" dirty="0" err="1" smtClean="0"/>
              <a:t>Шаповаленко</a:t>
            </a:r>
            <a:r>
              <a:rPr lang="uk-UA" sz="1500" b="1" dirty="0" smtClean="0"/>
              <a:t> // Сучасний захист інформації. – 2020. –  № 4. – С. 6-11. – </a:t>
            </a:r>
            <a:r>
              <a:rPr lang="uk-UA" sz="1500" b="1" dirty="0" err="1" smtClean="0"/>
              <a:t>Бібліогр</a:t>
            </a:r>
            <a:r>
              <a:rPr lang="uk-UA" sz="1500" b="1" dirty="0" smtClean="0"/>
              <a:t>.: 15 найм. </a:t>
            </a:r>
            <a:endParaRPr lang="ru-RU" sz="1500" b="1" dirty="0" smtClean="0"/>
          </a:p>
          <a:p>
            <a:pPr algn="just"/>
            <a:r>
              <a:rPr lang="en-US" sz="1500" dirty="0" smtClean="0"/>
              <a:t>         </a:t>
            </a:r>
            <a:r>
              <a:rPr lang="uk-UA" sz="1500" dirty="0" smtClean="0"/>
              <a:t>У статті досліджуються ключові технології штучного інтелекту з метою застосування їх для забезпечення захисту інформації. У якості ключової ідеї застосування засобів штучного інтелекту у </a:t>
            </a:r>
            <a:r>
              <a:rPr lang="uk-UA" sz="1500" dirty="0" err="1" smtClean="0"/>
              <a:t>кібербезпеці</a:t>
            </a:r>
            <a:r>
              <a:rPr lang="uk-UA" sz="1500" dirty="0" smtClean="0"/>
              <a:t> запропоновано використання технологій та методів, які полегшують виявлення та реагування на загрози, використовуючи набори статистичних даних про </a:t>
            </a:r>
            <a:r>
              <a:rPr lang="uk-UA" sz="1500" dirty="0" err="1" smtClean="0"/>
              <a:t>кібератаки</a:t>
            </a:r>
            <a:r>
              <a:rPr lang="uk-UA" sz="1500" dirty="0" smtClean="0"/>
              <a:t>. Пріоритетні сфери застосування штучного інтелекту – забезпечення безпеки мереж і захист даних.</a:t>
            </a:r>
            <a:endParaRPr lang="ru-RU" sz="1500" dirty="0" smtClean="0"/>
          </a:p>
          <a:p>
            <a:endParaRPr lang="ru-RU" dirty="0"/>
          </a:p>
        </p:txBody>
      </p:sp>
      <p:pic>
        <p:nvPicPr>
          <p:cNvPr id="4" name="Рисунок 3" descr="кібер 17.jpg"/>
          <p:cNvPicPr>
            <a:picLocks noChangeAspect="1"/>
          </p:cNvPicPr>
          <p:nvPr/>
        </p:nvPicPr>
        <p:blipFill>
          <a:blip r:embed="rId2" cstate="print"/>
          <a:stretch>
            <a:fillRect/>
          </a:stretch>
        </p:blipFill>
        <p:spPr>
          <a:xfrm>
            <a:off x="428596" y="1214422"/>
            <a:ext cx="3247201" cy="458477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3857620" y="1285860"/>
            <a:ext cx="4786346" cy="4857784"/>
          </a:xfrm>
        </p:spPr>
        <p:txBody>
          <a:bodyPr>
            <a:normAutofit lnSpcReduction="10000"/>
          </a:bodyPr>
          <a:lstStyle/>
          <a:p>
            <a:pPr algn="just"/>
            <a:r>
              <a:rPr lang="uk-UA" sz="1500" b="1" dirty="0" smtClean="0"/>
              <a:t>          Потій, О. В. Аналіз методів оцінки і управління ризиками </a:t>
            </a:r>
            <a:r>
              <a:rPr lang="uk-UA" sz="1500" b="1" dirty="0" err="1" smtClean="0"/>
              <a:t>кібер-</a:t>
            </a:r>
            <a:r>
              <a:rPr lang="uk-UA" sz="1500" b="1" dirty="0" smtClean="0"/>
              <a:t> і інформаційної безпеки / Ю. І. </a:t>
            </a:r>
            <a:r>
              <a:rPr lang="uk-UA" sz="1500" b="1" dirty="0" err="1" smtClean="0"/>
              <a:t>Горбенко</a:t>
            </a:r>
            <a:r>
              <a:rPr lang="uk-UA" sz="1500" b="1" dirty="0" smtClean="0"/>
              <a:t>, О. А. </a:t>
            </a:r>
            <a:r>
              <a:rPr lang="uk-UA" sz="1500" b="1" dirty="0" err="1" smtClean="0"/>
              <a:t>Замула</a:t>
            </a:r>
            <a:r>
              <a:rPr lang="uk-UA" sz="1500" b="1" dirty="0" smtClean="0"/>
              <a:t>, К. В. </a:t>
            </a:r>
            <a:r>
              <a:rPr lang="uk-UA" sz="1500" b="1" dirty="0" err="1" smtClean="0"/>
              <a:t>Ісірова</a:t>
            </a:r>
            <a:r>
              <a:rPr lang="uk-UA" sz="1500" b="1" dirty="0" smtClean="0"/>
              <a:t> // Радіотехніка. – 2021. – № 3. – С. 5-24 : рис.;  табл. – </a:t>
            </a:r>
            <a:r>
              <a:rPr lang="uk-UA" sz="1500" b="1" dirty="0" err="1" smtClean="0"/>
              <a:t>Бібліогр</a:t>
            </a:r>
            <a:r>
              <a:rPr lang="uk-UA" sz="1500" b="1" dirty="0" smtClean="0"/>
              <a:t>.: 13 найм.</a:t>
            </a:r>
            <a:endParaRPr lang="ru-RU" sz="1500" b="1" dirty="0" smtClean="0"/>
          </a:p>
          <a:p>
            <a:pPr algn="just"/>
            <a:r>
              <a:rPr lang="ru-RU" sz="1500" b="1" dirty="0" smtClean="0"/>
              <a:t>          </a:t>
            </a:r>
            <a:r>
              <a:rPr lang="uk-UA" sz="1500" dirty="0" smtClean="0"/>
              <a:t>Ефективність роботи установи, підприємства, компанії, організації безпосередньо залежить від якості і оперативності управління виробництвом. Загальновизнаним чинником при цьому є ефективне застосування інформаційних технологій (ІТ). При цьому застосування ІТ немислимо без підвищеної уваги до питань </a:t>
            </a:r>
            <a:r>
              <a:rPr lang="uk-UA" sz="1500" dirty="0" err="1" smtClean="0"/>
              <a:t>кібер-</a:t>
            </a:r>
            <a:r>
              <a:rPr lang="uk-UA" sz="1500" dirty="0" smtClean="0"/>
              <a:t> і інформаційної безпеки. Руйнування інформаційного ресурсу, його тимчасова недоступність або несанкціоноване використання можуть завдати організації значних збитків. Активна діяльність міжнародних організацій зі стандартизації підтверджує важливість питань забезпечення </a:t>
            </a:r>
            <a:r>
              <a:rPr lang="uk-UA" sz="1500" dirty="0" err="1" smtClean="0"/>
              <a:t>кібер-</a:t>
            </a:r>
            <a:r>
              <a:rPr lang="uk-UA" sz="1500" dirty="0" smtClean="0"/>
              <a:t> і інформаційної безпеки, постійного удосконалення моделей, методів та механізмів безпеки інформаційних технологій. </a:t>
            </a:r>
            <a:endParaRPr lang="ru-RU" sz="1500" dirty="0" smtClean="0"/>
          </a:p>
          <a:p>
            <a:r>
              <a:rPr lang="uk-UA" dirty="0" smtClean="0"/>
              <a:t>                                    </a:t>
            </a:r>
            <a:endParaRPr lang="ru-RU" dirty="0" smtClean="0"/>
          </a:p>
          <a:p>
            <a:endParaRPr lang="ru-RU" dirty="0"/>
          </a:p>
        </p:txBody>
      </p:sp>
      <p:pic>
        <p:nvPicPr>
          <p:cNvPr id="4" name="Рисунок 3" descr="кібер 18.jpg"/>
          <p:cNvPicPr>
            <a:picLocks noChangeAspect="1"/>
          </p:cNvPicPr>
          <p:nvPr/>
        </p:nvPicPr>
        <p:blipFill>
          <a:blip r:embed="rId2" cstate="print"/>
          <a:stretch>
            <a:fillRect/>
          </a:stretch>
        </p:blipFill>
        <p:spPr>
          <a:xfrm>
            <a:off x="428596" y="1142984"/>
            <a:ext cx="3201309" cy="450059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14480" y="571480"/>
            <a:ext cx="7772400" cy="1362456"/>
          </a:xfrm>
        </p:spPr>
        <p:txBody>
          <a:bodyPr/>
          <a:lstStyle/>
          <a:p>
            <a:r>
              <a:rPr lang="uk-UA" dirty="0" smtClean="0"/>
              <a:t>Дякуємо за увагу!</a:t>
            </a:r>
            <a:endParaRPr lang="ru-RU" dirty="0"/>
          </a:p>
        </p:txBody>
      </p:sp>
      <p:pic>
        <p:nvPicPr>
          <p:cNvPr id="4" name="Рисунок 3" descr="cyber-security-training.png"/>
          <p:cNvPicPr>
            <a:picLocks noChangeAspect="1"/>
          </p:cNvPicPr>
          <p:nvPr/>
        </p:nvPicPr>
        <p:blipFill>
          <a:blip r:embed="rId2"/>
          <a:stretch>
            <a:fillRect/>
          </a:stretch>
        </p:blipFill>
        <p:spPr>
          <a:xfrm>
            <a:off x="928662" y="2071678"/>
            <a:ext cx="7188731" cy="42862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214282" y="857232"/>
            <a:ext cx="8715436" cy="2081216"/>
          </a:xfrm>
        </p:spPr>
        <p:txBody>
          <a:bodyPr>
            <a:noAutofit/>
          </a:bodyPr>
          <a:lstStyle/>
          <a:p>
            <a:pPr algn="just"/>
            <a:r>
              <a:rPr lang="en-US" sz="1700" dirty="0" smtClean="0"/>
              <a:t>          </a:t>
            </a:r>
            <a:r>
              <a:rPr lang="ru-RU" sz="1700" dirty="0" err="1" smtClean="0"/>
              <a:t>Щорічно</a:t>
            </a:r>
            <a:r>
              <a:rPr lang="ru-RU" sz="1700" dirty="0" smtClean="0"/>
              <a:t> у </a:t>
            </a:r>
            <a:r>
              <a:rPr lang="ru-RU" sz="1700" dirty="0" err="1" smtClean="0"/>
              <a:t>світі</a:t>
            </a:r>
            <a:r>
              <a:rPr lang="ru-RU" sz="1700" dirty="0" smtClean="0"/>
              <a:t> </a:t>
            </a:r>
            <a:r>
              <a:rPr lang="ru-RU" sz="1700" dirty="0" err="1" smtClean="0"/>
              <a:t>проводять</a:t>
            </a:r>
            <a:r>
              <a:rPr lang="ru-RU" sz="1700" dirty="0" smtClean="0"/>
              <a:t> </a:t>
            </a:r>
            <a:r>
              <a:rPr lang="ru-RU" sz="1700" dirty="0" err="1" smtClean="0"/>
              <a:t>сотні</a:t>
            </a:r>
            <a:r>
              <a:rPr lang="ru-RU" sz="1700" dirty="0" smtClean="0"/>
              <a:t> </a:t>
            </a:r>
            <a:r>
              <a:rPr lang="ru-RU" sz="1700" dirty="0" err="1" smtClean="0"/>
              <a:t>заходів</a:t>
            </a:r>
            <a:r>
              <a:rPr lang="ru-RU" sz="1700" dirty="0" smtClean="0"/>
              <a:t> </a:t>
            </a:r>
            <a:r>
              <a:rPr lang="ru-RU" sz="1700" dirty="0" err="1" smtClean="0"/>
              <a:t>різних</a:t>
            </a:r>
            <a:r>
              <a:rPr lang="ru-RU" sz="1700" dirty="0" smtClean="0"/>
              <a:t> </a:t>
            </a:r>
            <a:r>
              <a:rPr lang="ru-RU" sz="1700" dirty="0" err="1" smtClean="0"/>
              <a:t>рівнів</a:t>
            </a:r>
            <a:r>
              <a:rPr lang="ru-RU" sz="1700" dirty="0" smtClean="0"/>
              <a:t> </a:t>
            </a:r>
            <a:r>
              <a:rPr lang="ru-RU" sz="1700" dirty="0" err="1" smtClean="0"/>
              <a:t>щодо</a:t>
            </a:r>
            <a:r>
              <a:rPr lang="ru-RU" sz="1700" dirty="0" smtClean="0"/>
              <a:t> </a:t>
            </a:r>
            <a:r>
              <a:rPr lang="ru-RU" sz="1700" dirty="0" err="1" smtClean="0"/>
              <a:t>обговорення</a:t>
            </a:r>
            <a:r>
              <a:rPr lang="ru-RU" sz="1700" dirty="0" smtClean="0"/>
              <a:t> </a:t>
            </a:r>
            <a:r>
              <a:rPr lang="ru-RU" sz="1700" dirty="0" err="1" smtClean="0"/>
              <a:t>актуальних</a:t>
            </a:r>
            <a:r>
              <a:rPr lang="ru-RU" sz="1700" dirty="0" smtClean="0"/>
              <a:t> проблем </a:t>
            </a:r>
            <a:r>
              <a:rPr lang="ru-RU" sz="1700" dirty="0" err="1" smtClean="0"/>
              <a:t>кібербезпеки</a:t>
            </a:r>
            <a:r>
              <a:rPr lang="ru-RU" sz="1700" dirty="0" smtClean="0"/>
              <a:t>. В </a:t>
            </a:r>
            <a:r>
              <a:rPr lang="ru-RU" sz="1700" dirty="0" err="1" smtClean="0"/>
              <a:t>літературних</a:t>
            </a:r>
            <a:r>
              <a:rPr lang="ru-RU" sz="1700" dirty="0" smtClean="0"/>
              <a:t> словниках </a:t>
            </a:r>
            <a:r>
              <a:rPr lang="ru-RU" sz="1700" dirty="0" err="1" smtClean="0"/>
              <a:t>постійно</a:t>
            </a:r>
            <a:r>
              <a:rPr lang="ru-RU" sz="1700" dirty="0" smtClean="0"/>
              <a:t> </a:t>
            </a:r>
            <a:r>
              <a:rPr lang="ru-RU" sz="1700" dirty="0" err="1" smtClean="0"/>
              <a:t>з’являються</a:t>
            </a:r>
            <a:r>
              <a:rPr lang="ru-RU" sz="1700" dirty="0" smtClean="0"/>
              <a:t> </a:t>
            </a:r>
            <a:r>
              <a:rPr lang="ru-RU" sz="1700" dirty="0" err="1" smtClean="0"/>
              <a:t>нові</a:t>
            </a:r>
            <a:r>
              <a:rPr lang="ru-RU" sz="1700" dirty="0" smtClean="0"/>
              <a:t> </a:t>
            </a:r>
            <a:r>
              <a:rPr lang="ru-RU" sz="1700" dirty="0" err="1" smtClean="0"/>
              <a:t>визначення</a:t>
            </a:r>
            <a:r>
              <a:rPr lang="ru-RU" sz="1700" dirty="0" smtClean="0"/>
              <a:t>: </a:t>
            </a:r>
            <a:r>
              <a:rPr lang="ru-RU" sz="1700" dirty="0" err="1" smtClean="0"/>
              <a:t>кіберрозвідка</a:t>
            </a:r>
            <a:r>
              <a:rPr lang="ru-RU" sz="1700" dirty="0" smtClean="0"/>
              <a:t>, </a:t>
            </a:r>
            <a:r>
              <a:rPr lang="ru-RU" sz="1700" dirty="0" err="1" smtClean="0"/>
              <a:t>кібертероризм</a:t>
            </a:r>
            <a:r>
              <a:rPr lang="ru-RU" sz="1700" dirty="0" smtClean="0"/>
              <a:t>, </a:t>
            </a:r>
            <a:r>
              <a:rPr lang="ru-RU" sz="1700" dirty="0" err="1" smtClean="0"/>
              <a:t>кібершпигунство</a:t>
            </a:r>
            <a:r>
              <a:rPr lang="ru-RU" sz="1700" dirty="0" smtClean="0"/>
              <a:t>, </a:t>
            </a:r>
            <a:r>
              <a:rPr lang="ru-RU" sz="1700" dirty="0" err="1" smtClean="0"/>
              <a:t>кібер</a:t>
            </a:r>
            <a:r>
              <a:rPr lang="uk-UA" sz="1700" dirty="0" smtClean="0"/>
              <a:t>війна</a:t>
            </a:r>
            <a:r>
              <a:rPr lang="ru-RU" sz="1700" dirty="0" smtClean="0"/>
              <a:t>,</a:t>
            </a:r>
            <a:r>
              <a:rPr lang="uk-UA" sz="1700" dirty="0" smtClean="0"/>
              <a:t> </a:t>
            </a:r>
            <a:r>
              <a:rPr lang="uk-UA" sz="1700" dirty="0" err="1" smtClean="0"/>
              <a:t>кібероборона</a:t>
            </a:r>
            <a:r>
              <a:rPr lang="ru-RU" sz="1700" dirty="0" smtClean="0"/>
              <a:t> </a:t>
            </a:r>
            <a:r>
              <a:rPr lang="ru-RU" sz="1700" dirty="0" err="1" smtClean="0"/>
              <a:t>тощо</a:t>
            </a:r>
            <a:r>
              <a:rPr lang="ru-RU" sz="1700" dirty="0" smtClean="0"/>
              <a:t>. </a:t>
            </a:r>
            <a:r>
              <a:rPr lang="ru-RU" sz="1700" dirty="0" err="1" smtClean="0"/>
              <a:t>Кібербезпека</a:t>
            </a:r>
            <a:r>
              <a:rPr lang="ru-RU" sz="1700" dirty="0" smtClean="0"/>
              <a:t> та </a:t>
            </a:r>
            <a:r>
              <a:rPr lang="ru-RU" sz="1700" dirty="0" err="1" smtClean="0"/>
              <a:t>боротьба</a:t>
            </a:r>
            <a:r>
              <a:rPr lang="ru-RU" sz="1700" dirty="0" smtClean="0"/>
              <a:t> </a:t>
            </a:r>
            <a:r>
              <a:rPr lang="ru-RU" sz="1700" dirty="0" err="1" smtClean="0"/>
              <a:t>з</a:t>
            </a:r>
            <a:r>
              <a:rPr lang="ru-RU" sz="1700" dirty="0" smtClean="0"/>
              <a:t> </a:t>
            </a:r>
            <a:r>
              <a:rPr lang="ru-RU" sz="1700" dirty="0" err="1" smtClean="0"/>
              <a:t>кіберзлочинністю</a:t>
            </a:r>
            <a:r>
              <a:rPr lang="ru-RU" sz="1700" dirty="0" smtClean="0"/>
              <a:t> у ХХІ </a:t>
            </a:r>
            <a:r>
              <a:rPr lang="ru-RU" sz="1700" dirty="0" err="1" smtClean="0"/>
              <a:t>столітті</a:t>
            </a:r>
            <a:r>
              <a:rPr lang="ru-RU" sz="1700" dirty="0" smtClean="0"/>
              <a:t> – </a:t>
            </a:r>
            <a:r>
              <a:rPr lang="ru-RU" sz="1700" dirty="0" err="1" smtClean="0"/>
              <a:t>це</a:t>
            </a:r>
            <a:r>
              <a:rPr lang="ru-RU" sz="1700" dirty="0" smtClean="0"/>
              <a:t> </a:t>
            </a:r>
            <a:r>
              <a:rPr lang="ru-RU" sz="1700" dirty="0" err="1" smtClean="0"/>
              <a:t>одні</a:t>
            </a:r>
            <a:r>
              <a:rPr lang="ru-RU" sz="1700" dirty="0" smtClean="0"/>
              <a:t> </a:t>
            </a:r>
            <a:r>
              <a:rPr lang="ru-RU" sz="1700" dirty="0" err="1" smtClean="0"/>
              <a:t>з</a:t>
            </a:r>
            <a:r>
              <a:rPr lang="ru-RU" sz="1700" dirty="0" smtClean="0"/>
              <a:t> </a:t>
            </a:r>
            <a:r>
              <a:rPr lang="ru-RU" sz="1700" dirty="0" err="1" smtClean="0"/>
              <a:t>найбільш</a:t>
            </a:r>
            <a:r>
              <a:rPr lang="ru-RU" sz="1700" dirty="0" smtClean="0"/>
              <a:t> </a:t>
            </a:r>
            <a:r>
              <a:rPr lang="ru-RU" sz="1700" dirty="0" err="1" smtClean="0"/>
              <a:t>важливих</a:t>
            </a:r>
            <a:r>
              <a:rPr lang="ru-RU" sz="1700" dirty="0" smtClean="0"/>
              <a:t> </a:t>
            </a:r>
            <a:r>
              <a:rPr lang="ru-RU" sz="1700" dirty="0" err="1" smtClean="0"/>
              <a:t>питань</a:t>
            </a:r>
            <a:r>
              <a:rPr lang="ru-RU" sz="1700" dirty="0" smtClean="0"/>
              <a:t>, </a:t>
            </a:r>
            <a:r>
              <a:rPr lang="ru-RU" sz="1700" dirty="0" err="1" smtClean="0"/>
              <a:t>які</a:t>
            </a:r>
            <a:r>
              <a:rPr lang="ru-RU" sz="1700" dirty="0" smtClean="0"/>
              <a:t> </a:t>
            </a:r>
            <a:r>
              <a:rPr lang="ru-RU" sz="1700" dirty="0" err="1" smtClean="0"/>
              <a:t>потребують</a:t>
            </a:r>
            <a:r>
              <a:rPr lang="ru-RU" sz="1700" dirty="0" smtClean="0"/>
              <a:t> </a:t>
            </a:r>
            <a:r>
              <a:rPr lang="ru-RU" sz="1700" dirty="0" err="1" smtClean="0"/>
              <a:t>глибокого</a:t>
            </a:r>
            <a:r>
              <a:rPr lang="ru-RU" sz="1700" dirty="0" smtClean="0"/>
              <a:t> </a:t>
            </a:r>
            <a:r>
              <a:rPr lang="ru-RU" sz="1700" dirty="0" err="1" smtClean="0"/>
              <a:t>аналізу</a:t>
            </a:r>
            <a:r>
              <a:rPr lang="ru-RU" sz="1700" dirty="0" smtClean="0"/>
              <a:t>, </a:t>
            </a:r>
            <a:r>
              <a:rPr lang="ru-RU" sz="1700" dirty="0" err="1" smtClean="0"/>
              <a:t>розробок</a:t>
            </a:r>
            <a:r>
              <a:rPr lang="ru-RU" sz="1700" dirty="0" smtClean="0"/>
              <a:t> та </a:t>
            </a:r>
            <a:r>
              <a:rPr lang="ru-RU" sz="1700" dirty="0" err="1" smtClean="0"/>
              <a:t>впровадження</a:t>
            </a:r>
            <a:r>
              <a:rPr lang="ru-RU" sz="1700" dirty="0" smtClean="0"/>
              <a:t> </a:t>
            </a:r>
            <a:r>
              <a:rPr lang="ru-RU" sz="1700" dirty="0" err="1" smtClean="0"/>
              <a:t>високотехнологічних</a:t>
            </a:r>
            <a:r>
              <a:rPr lang="ru-RU" sz="1700" dirty="0" smtClean="0"/>
              <a:t> </a:t>
            </a:r>
            <a:r>
              <a:rPr lang="ru-RU" sz="1700" dirty="0" err="1" smtClean="0"/>
              <a:t>рішень</a:t>
            </a:r>
            <a:r>
              <a:rPr lang="ru-RU" sz="1700" dirty="0" smtClean="0"/>
              <a:t> </a:t>
            </a:r>
            <a:r>
              <a:rPr lang="ru-RU" sz="1700" dirty="0" err="1" smtClean="0"/>
              <a:t>з</a:t>
            </a:r>
            <a:r>
              <a:rPr lang="ru-RU" sz="1700" dirty="0" smtClean="0"/>
              <a:t> метою </a:t>
            </a:r>
            <a:r>
              <a:rPr lang="ru-RU" sz="1700" dirty="0" err="1" smtClean="0"/>
              <a:t>запобігання</a:t>
            </a:r>
            <a:r>
              <a:rPr lang="ru-RU" sz="1700" dirty="0" smtClean="0"/>
              <a:t> та </a:t>
            </a:r>
            <a:r>
              <a:rPr lang="ru-RU" sz="1700" dirty="0" err="1" smtClean="0"/>
              <a:t>викриття</a:t>
            </a:r>
            <a:r>
              <a:rPr lang="ru-RU" sz="1700" dirty="0" smtClean="0"/>
              <a:t> </a:t>
            </a:r>
            <a:r>
              <a:rPr lang="ru-RU" sz="1700" dirty="0" err="1" smtClean="0"/>
              <a:t>кіберзагроз</a:t>
            </a:r>
            <a:r>
              <a:rPr lang="ru-RU" sz="1700" dirty="0" smtClean="0"/>
              <a:t>. </a:t>
            </a:r>
            <a:r>
              <a:rPr lang="uk-UA" sz="1700" dirty="0" smtClean="0"/>
              <a:t>Україна, як і всі країни світу, щодня зіштовхується з викликами у сфері </a:t>
            </a:r>
            <a:r>
              <a:rPr lang="uk-UA" sz="1700" dirty="0" err="1" smtClean="0"/>
              <a:t>кібербезпеки</a:t>
            </a:r>
            <a:r>
              <a:rPr lang="uk-UA" sz="1700" dirty="0" smtClean="0"/>
              <a:t>. За</a:t>
            </a:r>
            <a:r>
              <a:rPr lang="ru-RU" sz="1700" dirty="0" smtClean="0"/>
              <a:t> </a:t>
            </a:r>
            <a:r>
              <a:rPr lang="ru-RU" sz="1700" dirty="0" err="1" smtClean="0"/>
              <a:t>останні</a:t>
            </a:r>
            <a:r>
              <a:rPr lang="ru-RU" sz="1700" dirty="0" smtClean="0"/>
              <a:t> </a:t>
            </a:r>
            <a:r>
              <a:rPr lang="uk-UA" sz="1700" dirty="0" smtClean="0"/>
              <a:t>роки </a:t>
            </a:r>
            <a:r>
              <a:rPr lang="ru-RU" sz="1700" dirty="0" err="1" smtClean="0"/>
              <a:t>державні</a:t>
            </a:r>
            <a:r>
              <a:rPr lang="ru-RU" sz="1700" dirty="0" smtClean="0"/>
              <a:t> установи </a:t>
            </a:r>
            <a:r>
              <a:rPr lang="ru-RU" sz="1700" dirty="0" err="1" smtClean="0"/>
              <a:t>неодноразово</a:t>
            </a:r>
            <a:r>
              <a:rPr lang="ru-RU" sz="1700" dirty="0" smtClean="0"/>
              <a:t> </a:t>
            </a:r>
            <a:r>
              <a:rPr lang="ru-RU" sz="1700" dirty="0" err="1" smtClean="0"/>
              <a:t>були</a:t>
            </a:r>
            <a:r>
              <a:rPr lang="ru-RU" sz="1700" dirty="0" smtClean="0"/>
              <a:t> </a:t>
            </a:r>
            <a:r>
              <a:rPr lang="ru-RU" sz="1700" dirty="0" err="1" smtClean="0"/>
              <a:t>атаковані</a:t>
            </a:r>
            <a:r>
              <a:rPr lang="ru-RU" sz="1700" dirty="0" smtClean="0"/>
              <a:t> </a:t>
            </a:r>
            <a:r>
              <a:rPr lang="ru-RU" sz="1700" dirty="0" err="1" smtClean="0"/>
              <a:t>з</a:t>
            </a:r>
            <a:r>
              <a:rPr lang="ru-RU" sz="1700" dirty="0" smtClean="0"/>
              <a:t> </a:t>
            </a:r>
            <a:r>
              <a:rPr lang="ru-RU" sz="1700" dirty="0" err="1" smtClean="0"/>
              <a:t>кіберпростору</a:t>
            </a:r>
            <a:r>
              <a:rPr lang="ru-RU" sz="1700" dirty="0" smtClean="0"/>
              <a:t>. В </a:t>
            </a:r>
            <a:r>
              <a:rPr lang="ru-RU" sz="1700" dirty="0" err="1" smtClean="0"/>
              <a:t>Україні</a:t>
            </a:r>
            <a:r>
              <a:rPr lang="ru-RU" sz="1700" dirty="0" smtClean="0"/>
              <a:t> на </a:t>
            </a:r>
            <a:r>
              <a:rPr lang="ru-RU" sz="1700" dirty="0" err="1" smtClean="0"/>
              <a:t>законодавчому</a:t>
            </a:r>
            <a:r>
              <a:rPr lang="ru-RU" sz="1700" dirty="0" smtClean="0"/>
              <a:t> </a:t>
            </a:r>
            <a:r>
              <a:rPr lang="ru-RU" sz="1700" dirty="0" err="1" smtClean="0"/>
              <a:t>рівні</a:t>
            </a:r>
            <a:r>
              <a:rPr lang="ru-RU" sz="1700" dirty="0" smtClean="0"/>
              <a:t> </a:t>
            </a:r>
            <a:r>
              <a:rPr lang="ru-RU" sz="1700" dirty="0" err="1" smtClean="0"/>
              <a:t>приймають</a:t>
            </a:r>
            <a:r>
              <a:rPr lang="ru-RU" sz="1700" dirty="0" smtClean="0"/>
              <a:t> </a:t>
            </a:r>
            <a:r>
              <a:rPr lang="ru-RU" sz="1700" dirty="0" err="1" smtClean="0"/>
              <a:t>відповідні</a:t>
            </a:r>
            <a:r>
              <a:rPr lang="ru-RU" sz="1700" dirty="0" smtClean="0"/>
              <a:t> </a:t>
            </a:r>
            <a:r>
              <a:rPr lang="ru-RU" sz="1700" dirty="0" err="1" smtClean="0"/>
              <a:t>закони</a:t>
            </a:r>
            <a:r>
              <a:rPr lang="ru-RU" sz="1700" dirty="0" smtClean="0"/>
              <a:t> та </a:t>
            </a:r>
            <a:r>
              <a:rPr lang="ru-RU" sz="1700" dirty="0" err="1" smtClean="0"/>
              <a:t>нормативні</a:t>
            </a:r>
            <a:r>
              <a:rPr lang="ru-RU" sz="1700" dirty="0" smtClean="0"/>
              <a:t> </a:t>
            </a:r>
            <a:r>
              <a:rPr lang="ru-RU" sz="1700" dirty="0" err="1" smtClean="0"/>
              <a:t>акти</a:t>
            </a:r>
            <a:r>
              <a:rPr lang="ru-RU" sz="1700" dirty="0" smtClean="0"/>
              <a:t>, </a:t>
            </a:r>
            <a:r>
              <a:rPr lang="ru-RU" sz="1700" dirty="0" err="1" smtClean="0"/>
              <a:t>які</a:t>
            </a:r>
            <a:r>
              <a:rPr lang="ru-RU" sz="1700" dirty="0" smtClean="0"/>
              <a:t> </a:t>
            </a:r>
            <a:r>
              <a:rPr lang="ru-RU" sz="1700" dirty="0" err="1" smtClean="0"/>
              <a:t>регулюють</a:t>
            </a:r>
            <a:r>
              <a:rPr lang="ru-RU" sz="1700" dirty="0" smtClean="0"/>
              <a:t> </a:t>
            </a:r>
            <a:r>
              <a:rPr lang="ru-RU" sz="1700" dirty="0" err="1" smtClean="0"/>
              <a:t>відносини</a:t>
            </a:r>
            <a:r>
              <a:rPr lang="ru-RU" sz="1700" dirty="0" smtClean="0"/>
              <a:t> в </a:t>
            </a:r>
            <a:r>
              <a:rPr lang="ru-RU" sz="1700" dirty="0" err="1" smtClean="0"/>
              <a:t>цій</a:t>
            </a:r>
            <a:r>
              <a:rPr lang="ru-RU" sz="1700" dirty="0" smtClean="0"/>
              <a:t> </a:t>
            </a:r>
            <a:r>
              <a:rPr lang="ru-RU" sz="1700" dirty="0" err="1" smtClean="0"/>
              <a:t>сфері</a:t>
            </a:r>
            <a:r>
              <a:rPr lang="ru-RU" sz="1700" dirty="0" smtClean="0"/>
              <a:t>.</a:t>
            </a:r>
            <a:endParaRPr lang="ru-RU" sz="1700" dirty="0"/>
          </a:p>
        </p:txBody>
      </p:sp>
      <p:pic>
        <p:nvPicPr>
          <p:cNvPr id="6" name="Рисунок 5" descr="D7IxoxaulXNrWPiAOpnjp55jx-wOXTQgNJamE_pWazQ.jpg"/>
          <p:cNvPicPr>
            <a:picLocks noChangeAspect="1"/>
          </p:cNvPicPr>
          <p:nvPr/>
        </p:nvPicPr>
        <p:blipFill>
          <a:blip r:embed="rId2" cstate="print"/>
          <a:stretch>
            <a:fillRect/>
          </a:stretch>
        </p:blipFill>
        <p:spPr>
          <a:xfrm>
            <a:off x="0" y="3692130"/>
            <a:ext cx="9144000" cy="316587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214282" y="2500306"/>
            <a:ext cx="8715436" cy="4286280"/>
          </a:xfrm>
        </p:spPr>
        <p:txBody>
          <a:bodyPr>
            <a:normAutofit fontScale="70000" lnSpcReduction="20000"/>
          </a:bodyPr>
          <a:lstStyle/>
          <a:p>
            <a:pPr algn="just"/>
            <a:r>
              <a:rPr lang="en-US" sz="2700" dirty="0" smtClean="0"/>
              <a:t>          </a:t>
            </a:r>
            <a:r>
              <a:rPr lang="ru-RU" sz="2700" dirty="0" smtClean="0"/>
              <a:t>Станом на початок</a:t>
            </a:r>
            <a:r>
              <a:rPr lang="en-US" sz="2700" dirty="0" smtClean="0"/>
              <a:t> 2022 </a:t>
            </a:r>
            <a:r>
              <a:rPr lang="ru-RU" sz="2700" dirty="0" err="1" smtClean="0"/>
              <a:t>р</a:t>
            </a:r>
            <a:r>
              <a:rPr lang="en-US" sz="2700" dirty="0" smtClean="0"/>
              <a:t>. </a:t>
            </a:r>
            <a:r>
              <a:rPr lang="ru-RU" sz="2700" dirty="0" smtClean="0"/>
              <a:t>до </a:t>
            </a:r>
            <a:r>
              <a:rPr lang="ru-RU" sz="2700" dirty="0" err="1" smtClean="0"/>
              <a:t>правової</a:t>
            </a:r>
            <a:r>
              <a:rPr lang="ru-RU" sz="2700" dirty="0" smtClean="0"/>
              <a:t> </a:t>
            </a:r>
            <a:r>
              <a:rPr lang="ru-RU" sz="2700" dirty="0" err="1" smtClean="0"/>
              <a:t>основи</a:t>
            </a:r>
            <a:r>
              <a:rPr lang="ru-RU" sz="2700" dirty="0" smtClean="0"/>
              <a:t> </a:t>
            </a:r>
            <a:r>
              <a:rPr lang="ru-RU" sz="2700" dirty="0" err="1" smtClean="0"/>
              <a:t>кібербезпеки</a:t>
            </a:r>
            <a:r>
              <a:rPr lang="ru-RU" sz="2700" dirty="0" smtClean="0"/>
              <a:t> </a:t>
            </a:r>
            <a:r>
              <a:rPr lang="ru-RU" sz="2700" dirty="0" err="1" smtClean="0"/>
              <a:t>України</a:t>
            </a:r>
            <a:r>
              <a:rPr lang="ru-RU" sz="2700" dirty="0" smtClean="0"/>
              <a:t> </a:t>
            </a:r>
            <a:r>
              <a:rPr lang="ru-RU" sz="2700" dirty="0" err="1" smtClean="0"/>
              <a:t>входять</a:t>
            </a:r>
            <a:r>
              <a:rPr lang="ru-RU" sz="2700" dirty="0" smtClean="0"/>
              <a:t> </a:t>
            </a:r>
            <a:r>
              <a:rPr lang="ru-RU" sz="2700" dirty="0" err="1" smtClean="0"/>
              <a:t>такі</a:t>
            </a:r>
            <a:r>
              <a:rPr lang="ru-RU" sz="2700" dirty="0" smtClean="0"/>
              <a:t> нормативно</a:t>
            </a:r>
            <a:r>
              <a:rPr lang="en-US" sz="2700" dirty="0" smtClean="0"/>
              <a:t>-</a:t>
            </a:r>
            <a:r>
              <a:rPr lang="ru-RU" sz="2700" dirty="0" err="1" smtClean="0"/>
              <a:t>правові</a:t>
            </a:r>
            <a:r>
              <a:rPr lang="ru-RU" sz="2700" dirty="0" smtClean="0"/>
              <a:t> </a:t>
            </a:r>
            <a:r>
              <a:rPr lang="ru-RU" sz="2700" dirty="0" err="1" smtClean="0"/>
              <a:t>акти</a:t>
            </a:r>
            <a:r>
              <a:rPr lang="en-US" sz="2700" dirty="0" smtClean="0"/>
              <a:t>: </a:t>
            </a:r>
            <a:r>
              <a:rPr lang="ru-RU" sz="2700" dirty="0" err="1" smtClean="0"/>
              <a:t>Конституція</a:t>
            </a:r>
            <a:r>
              <a:rPr lang="ru-RU" sz="2700" dirty="0" smtClean="0"/>
              <a:t> </a:t>
            </a:r>
            <a:r>
              <a:rPr lang="ru-RU" sz="2700" dirty="0" err="1" smtClean="0"/>
              <a:t>України</a:t>
            </a:r>
            <a:r>
              <a:rPr lang="en-US" sz="2700" dirty="0" smtClean="0"/>
              <a:t>, </a:t>
            </a:r>
            <a:r>
              <a:rPr lang="ru-RU" sz="2700" dirty="0" err="1" smtClean="0"/>
              <a:t>Кримінальний</a:t>
            </a:r>
            <a:r>
              <a:rPr lang="ru-RU" sz="2700" dirty="0" smtClean="0"/>
              <a:t> кодекс </a:t>
            </a:r>
            <a:r>
              <a:rPr lang="ru-RU" sz="2700" dirty="0" err="1" smtClean="0"/>
              <a:t>України</a:t>
            </a:r>
            <a:r>
              <a:rPr lang="en-US" sz="2700" dirty="0" smtClean="0"/>
              <a:t>, </a:t>
            </a:r>
            <a:r>
              <a:rPr lang="ru-RU" sz="2700" dirty="0" err="1" smtClean="0"/>
              <a:t>закони</a:t>
            </a:r>
            <a:r>
              <a:rPr lang="ru-RU" sz="2700" dirty="0" smtClean="0"/>
              <a:t> </a:t>
            </a:r>
            <a:r>
              <a:rPr lang="ru-RU" sz="2700" dirty="0" err="1" smtClean="0"/>
              <a:t>України</a:t>
            </a:r>
            <a:r>
              <a:rPr lang="en-US" sz="2700" dirty="0" smtClean="0"/>
              <a:t> «</a:t>
            </a:r>
            <a:r>
              <a:rPr lang="ru-RU" sz="2700" dirty="0" smtClean="0"/>
              <a:t>Про </a:t>
            </a:r>
            <a:r>
              <a:rPr lang="ru-RU" sz="2700" dirty="0" err="1" smtClean="0"/>
              <a:t>основні</a:t>
            </a:r>
            <a:r>
              <a:rPr lang="ru-RU" sz="2700" dirty="0" smtClean="0"/>
              <a:t> засади </a:t>
            </a:r>
            <a:r>
              <a:rPr lang="ru-RU" sz="2700" dirty="0" err="1" smtClean="0"/>
              <a:t>забезпечення</a:t>
            </a:r>
            <a:r>
              <a:rPr lang="ru-RU" sz="2700" dirty="0" smtClean="0"/>
              <a:t> </a:t>
            </a:r>
            <a:r>
              <a:rPr lang="ru-RU" sz="2700" dirty="0" err="1" smtClean="0"/>
              <a:t>кібербезпеки</a:t>
            </a:r>
            <a:r>
              <a:rPr lang="ru-RU" sz="2700" dirty="0" smtClean="0"/>
              <a:t> </a:t>
            </a:r>
            <a:r>
              <a:rPr lang="ru-RU" sz="2700" dirty="0" err="1" smtClean="0"/>
              <a:t>України</a:t>
            </a:r>
            <a:r>
              <a:rPr lang="en-US" sz="2700" dirty="0" smtClean="0"/>
              <a:t>», «</a:t>
            </a:r>
            <a:r>
              <a:rPr lang="ru-RU" sz="2700" dirty="0" smtClean="0"/>
              <a:t>Про </a:t>
            </a:r>
            <a:r>
              <a:rPr lang="ru-RU" sz="2700" dirty="0" err="1" smtClean="0"/>
              <a:t>інформацію</a:t>
            </a:r>
            <a:r>
              <a:rPr lang="en-US" sz="2700" dirty="0" smtClean="0"/>
              <a:t>», «</a:t>
            </a:r>
            <a:r>
              <a:rPr lang="ru-RU" sz="2700" dirty="0" smtClean="0"/>
              <a:t>Про </a:t>
            </a:r>
            <a:r>
              <a:rPr lang="ru-RU" sz="2700" dirty="0" err="1" smtClean="0"/>
              <a:t>захист</a:t>
            </a:r>
            <a:r>
              <a:rPr lang="ru-RU" sz="2700" dirty="0" smtClean="0"/>
              <a:t> </a:t>
            </a:r>
            <a:r>
              <a:rPr lang="ru-RU" sz="2700" dirty="0" err="1" smtClean="0"/>
              <a:t>інформації</a:t>
            </a:r>
            <a:r>
              <a:rPr lang="ru-RU" sz="2700" dirty="0" smtClean="0"/>
              <a:t> в </a:t>
            </a:r>
            <a:r>
              <a:rPr lang="ru-RU" sz="2700" dirty="0" err="1" smtClean="0"/>
              <a:t>інформаційно</a:t>
            </a:r>
            <a:r>
              <a:rPr lang="en-US" sz="2700" dirty="0" smtClean="0"/>
              <a:t>-</a:t>
            </a:r>
            <a:r>
              <a:rPr lang="ru-RU" sz="2700" dirty="0" err="1" smtClean="0"/>
              <a:t>телекомунікаційних</a:t>
            </a:r>
            <a:r>
              <a:rPr lang="ru-RU" sz="2700" dirty="0" smtClean="0"/>
              <a:t> системах</a:t>
            </a:r>
            <a:r>
              <a:rPr lang="en-US" sz="2700" dirty="0" smtClean="0"/>
              <a:t>», «</a:t>
            </a:r>
            <a:r>
              <a:rPr lang="ru-RU" sz="2700" dirty="0" smtClean="0"/>
              <a:t>Про </a:t>
            </a:r>
            <a:r>
              <a:rPr lang="ru-RU" sz="2700" dirty="0" err="1" smtClean="0"/>
              <a:t>основи</a:t>
            </a:r>
            <a:r>
              <a:rPr lang="ru-RU" sz="2700" dirty="0" smtClean="0"/>
              <a:t> </a:t>
            </a:r>
            <a:r>
              <a:rPr lang="ru-RU" sz="2700" dirty="0" err="1" smtClean="0"/>
              <a:t>національної</a:t>
            </a:r>
            <a:r>
              <a:rPr lang="ru-RU" sz="2700" dirty="0" smtClean="0"/>
              <a:t> </a:t>
            </a:r>
            <a:r>
              <a:rPr lang="ru-RU" sz="2700" dirty="0" err="1" smtClean="0"/>
              <a:t>безпеки</a:t>
            </a:r>
            <a:r>
              <a:rPr lang="en-US" sz="2700" dirty="0" smtClean="0"/>
              <a:t>» </a:t>
            </a:r>
            <a:r>
              <a:rPr lang="ru-RU" sz="2700" dirty="0" smtClean="0"/>
              <a:t>та </a:t>
            </a:r>
            <a:r>
              <a:rPr lang="ru-RU" sz="2700" dirty="0" err="1" smtClean="0"/>
              <a:t>інші</a:t>
            </a:r>
            <a:r>
              <a:rPr lang="ru-RU" sz="2700" dirty="0" smtClean="0"/>
              <a:t> </a:t>
            </a:r>
            <a:r>
              <a:rPr lang="ru-RU" sz="2700" dirty="0" err="1" smtClean="0"/>
              <a:t>закони</a:t>
            </a:r>
            <a:r>
              <a:rPr lang="en-US" sz="2700" dirty="0" smtClean="0"/>
              <a:t>, </a:t>
            </a:r>
            <a:r>
              <a:rPr lang="ru-RU" sz="2700" dirty="0" smtClean="0"/>
              <a:t>Доктрина </a:t>
            </a:r>
            <a:r>
              <a:rPr lang="ru-RU" sz="2700" dirty="0" err="1" smtClean="0"/>
              <a:t>інформаційної</a:t>
            </a:r>
            <a:r>
              <a:rPr lang="ru-RU" sz="2700" dirty="0" smtClean="0"/>
              <a:t> </a:t>
            </a:r>
            <a:r>
              <a:rPr lang="ru-RU" sz="2700" dirty="0" err="1" smtClean="0"/>
              <a:t>безпеки</a:t>
            </a:r>
            <a:r>
              <a:rPr lang="ru-RU" sz="2700" dirty="0" smtClean="0"/>
              <a:t> </a:t>
            </a:r>
            <a:r>
              <a:rPr lang="ru-RU" sz="2700" dirty="0" err="1" smtClean="0"/>
              <a:t>України</a:t>
            </a:r>
            <a:r>
              <a:rPr lang="en-US" sz="2700" dirty="0" smtClean="0"/>
              <a:t>, </a:t>
            </a:r>
            <a:r>
              <a:rPr lang="ru-RU" sz="2700" dirty="0" err="1" smtClean="0"/>
              <a:t>Конвенція</a:t>
            </a:r>
            <a:r>
              <a:rPr lang="ru-RU" sz="2700" dirty="0" smtClean="0"/>
              <a:t> Ради </a:t>
            </a:r>
            <a:r>
              <a:rPr lang="ru-RU" sz="2700" dirty="0" err="1" smtClean="0"/>
              <a:t>Європи</a:t>
            </a:r>
            <a:r>
              <a:rPr lang="ru-RU" sz="2700" dirty="0" smtClean="0"/>
              <a:t> про </a:t>
            </a:r>
            <a:r>
              <a:rPr lang="ru-RU" sz="2700" dirty="0" err="1" smtClean="0"/>
              <a:t>кіберзлочинність</a:t>
            </a:r>
            <a:r>
              <a:rPr lang="ru-RU" sz="2700" dirty="0" smtClean="0"/>
              <a:t> та </a:t>
            </a:r>
            <a:r>
              <a:rPr lang="ru-RU" sz="2700" dirty="0" err="1" smtClean="0"/>
              <a:t>інші</a:t>
            </a:r>
            <a:r>
              <a:rPr lang="ru-RU" sz="2700" dirty="0" smtClean="0"/>
              <a:t> </a:t>
            </a:r>
            <a:r>
              <a:rPr lang="ru-RU" sz="2700" dirty="0" err="1" smtClean="0"/>
              <a:t>міжнародні</a:t>
            </a:r>
            <a:r>
              <a:rPr lang="ru-RU" sz="2700" dirty="0" smtClean="0"/>
              <a:t> договори</a:t>
            </a:r>
            <a:r>
              <a:rPr lang="en-US" sz="2700" dirty="0" smtClean="0"/>
              <a:t>, </a:t>
            </a:r>
            <a:r>
              <a:rPr lang="ru-RU" sz="2700" dirty="0" err="1" smtClean="0"/>
              <a:t>згода</a:t>
            </a:r>
            <a:r>
              <a:rPr lang="ru-RU" sz="2700" dirty="0" smtClean="0"/>
              <a:t> на </a:t>
            </a:r>
            <a:r>
              <a:rPr lang="ru-RU" sz="2700" dirty="0" err="1" smtClean="0"/>
              <a:t>обов</a:t>
            </a:r>
            <a:r>
              <a:rPr lang="en-US" sz="2700" dirty="0" smtClean="0"/>
              <a:t>’</a:t>
            </a:r>
            <a:r>
              <a:rPr lang="ru-RU" sz="2700" dirty="0" err="1" smtClean="0"/>
              <a:t>язковість</a:t>
            </a:r>
            <a:r>
              <a:rPr lang="ru-RU" sz="2700" dirty="0" smtClean="0"/>
              <a:t> </a:t>
            </a:r>
            <a:r>
              <a:rPr lang="en-US" sz="2700" dirty="0" smtClean="0"/>
              <a:t> </a:t>
            </a:r>
            <a:r>
              <a:rPr lang="ru-RU" sz="2700" dirty="0" err="1" smtClean="0"/>
              <a:t>яких</a:t>
            </a:r>
            <a:r>
              <a:rPr lang="ru-RU" sz="2700" dirty="0" smtClean="0"/>
              <a:t> </a:t>
            </a:r>
            <a:r>
              <a:rPr lang="ru-RU" sz="2700" dirty="0" err="1" smtClean="0"/>
              <a:t>надана</a:t>
            </a:r>
            <a:r>
              <a:rPr lang="ru-RU" sz="2700" dirty="0" smtClean="0"/>
              <a:t> Верховною Радою </a:t>
            </a:r>
            <a:r>
              <a:rPr lang="ru-RU" sz="2700" dirty="0" err="1" smtClean="0"/>
              <a:t>України</a:t>
            </a:r>
            <a:r>
              <a:rPr lang="en-US" sz="2700" dirty="0" smtClean="0"/>
              <a:t>. </a:t>
            </a:r>
            <a:r>
              <a:rPr lang="uk-UA" sz="2700" dirty="0" smtClean="0"/>
              <a:t>Відповідно до українського законодавства, </a:t>
            </a:r>
            <a:r>
              <a:rPr lang="uk-UA" sz="2700" dirty="0" err="1" smtClean="0"/>
              <a:t>кібербезпека</a:t>
            </a:r>
            <a:r>
              <a:rPr lang="uk-UA" sz="2700" dirty="0" smtClean="0"/>
              <a:t> – це захищеність життєво важливих інтересів людини й громадянина, суспільства та держави у  процесі використання </a:t>
            </a:r>
            <a:r>
              <a:rPr lang="uk-UA" sz="2700" dirty="0" err="1" smtClean="0"/>
              <a:t>кіберпростору</a:t>
            </a:r>
            <a:r>
              <a:rPr lang="uk-UA" sz="2700" dirty="0" smtClean="0"/>
              <a:t>. </a:t>
            </a:r>
            <a:r>
              <a:rPr lang="uk-UA" sz="2700" dirty="0" err="1" smtClean="0"/>
              <a:t>Кібербезпека</a:t>
            </a:r>
            <a:r>
              <a:rPr lang="uk-UA" sz="2700" dirty="0" smtClean="0"/>
              <a:t> – це реалізація заходів із захисту мереж, програмних продуктів та систем від цифрових атак. В Україні політика щодо </a:t>
            </a:r>
            <a:r>
              <a:rPr lang="uk-UA" sz="2700" dirty="0" err="1" smtClean="0"/>
              <a:t>кібербезпеки</a:t>
            </a:r>
            <a:r>
              <a:rPr lang="uk-UA" sz="2700" dirty="0" smtClean="0"/>
              <a:t> покладається на низку державних органів, а саме на Державну службу спеціального зв'язку та захисту інформації України, Національну поліцію </a:t>
            </a:r>
            <a:r>
              <a:rPr lang="ru-RU" sz="2700" dirty="0" err="1" smtClean="0"/>
              <a:t>України</a:t>
            </a:r>
            <a:r>
              <a:rPr lang="ru-RU" sz="2700" dirty="0" smtClean="0"/>
              <a:t>, Службу </a:t>
            </a:r>
            <a:r>
              <a:rPr lang="ru-RU" sz="2700" dirty="0" err="1" smtClean="0"/>
              <a:t>безпеки</a:t>
            </a:r>
            <a:r>
              <a:rPr lang="ru-RU" sz="2700" dirty="0" smtClean="0"/>
              <a:t> </a:t>
            </a:r>
            <a:r>
              <a:rPr lang="ru-RU" sz="2700" dirty="0" err="1" smtClean="0"/>
              <a:t>України</a:t>
            </a:r>
            <a:r>
              <a:rPr lang="ru-RU" sz="2700" dirty="0" smtClean="0"/>
              <a:t>, </a:t>
            </a:r>
            <a:r>
              <a:rPr lang="ru-RU" sz="2700" dirty="0" err="1" smtClean="0"/>
              <a:t>Міністерство</a:t>
            </a:r>
            <a:r>
              <a:rPr lang="ru-RU" sz="2700" dirty="0" smtClean="0"/>
              <a:t> оборони </a:t>
            </a:r>
            <a:r>
              <a:rPr lang="ru-RU" sz="2700" dirty="0" err="1" smtClean="0"/>
              <a:t>України</a:t>
            </a:r>
            <a:r>
              <a:rPr lang="ru-RU" sz="2700" dirty="0" smtClean="0"/>
              <a:t> та </a:t>
            </a:r>
            <a:r>
              <a:rPr lang="ru-RU" sz="2700" dirty="0" err="1" smtClean="0"/>
              <a:t>Генеральний</a:t>
            </a:r>
            <a:r>
              <a:rPr lang="ru-RU" sz="2700" dirty="0" smtClean="0"/>
              <a:t> штаб </a:t>
            </a:r>
            <a:r>
              <a:rPr lang="ru-RU" sz="2700" dirty="0" err="1" smtClean="0"/>
              <a:t>Збройних</a:t>
            </a:r>
            <a:r>
              <a:rPr lang="ru-RU" sz="2700" dirty="0" smtClean="0"/>
              <a:t> Сил </a:t>
            </a:r>
            <a:r>
              <a:rPr lang="ru-RU" sz="2700" dirty="0" err="1" smtClean="0"/>
              <a:t>України</a:t>
            </a:r>
            <a:r>
              <a:rPr lang="ru-RU" sz="2700" dirty="0" smtClean="0"/>
              <a:t>, </a:t>
            </a:r>
            <a:r>
              <a:rPr lang="ru-RU" sz="2700" dirty="0" err="1" smtClean="0"/>
              <a:t>розвідувальні</a:t>
            </a:r>
            <a:r>
              <a:rPr lang="ru-RU" sz="2700" dirty="0" smtClean="0"/>
              <a:t> </a:t>
            </a:r>
            <a:r>
              <a:rPr lang="ru-RU" sz="2700" dirty="0" err="1" smtClean="0"/>
              <a:t>органи</a:t>
            </a:r>
            <a:r>
              <a:rPr lang="ru-RU" sz="2700" dirty="0" smtClean="0"/>
              <a:t>, </a:t>
            </a:r>
            <a:r>
              <a:rPr lang="ru-RU" sz="2700" dirty="0" err="1" smtClean="0"/>
              <a:t>Національний</a:t>
            </a:r>
            <a:r>
              <a:rPr lang="ru-RU" sz="2700" dirty="0" smtClean="0"/>
              <a:t> банк </a:t>
            </a:r>
            <a:r>
              <a:rPr lang="ru-RU" sz="2700" dirty="0" err="1" smtClean="0"/>
              <a:t>України</a:t>
            </a:r>
            <a:r>
              <a:rPr lang="ru-RU" sz="2700" dirty="0" smtClean="0"/>
              <a:t>. В кожному </a:t>
            </a:r>
            <a:r>
              <a:rPr lang="ru-RU" sz="2700" dirty="0" err="1" smtClean="0"/>
              <a:t>із</a:t>
            </a:r>
            <a:r>
              <a:rPr lang="ru-RU" sz="2700" dirty="0" smtClean="0"/>
              <a:t> </a:t>
            </a:r>
            <a:r>
              <a:rPr lang="ru-RU" sz="2700" dirty="0" err="1" smtClean="0"/>
              <a:t>зазначених</a:t>
            </a:r>
            <a:r>
              <a:rPr lang="ru-RU" sz="2700" dirty="0" smtClean="0"/>
              <a:t> </a:t>
            </a:r>
            <a:r>
              <a:rPr lang="ru-RU" sz="2700" dirty="0" err="1" smtClean="0"/>
              <a:t>органів</a:t>
            </a:r>
            <a:r>
              <a:rPr lang="ru-RU" sz="2700" dirty="0" smtClean="0"/>
              <a:t> </a:t>
            </a:r>
            <a:r>
              <a:rPr lang="ru-RU" sz="2700" dirty="0" err="1" smtClean="0"/>
              <a:t>діють</a:t>
            </a:r>
            <a:r>
              <a:rPr lang="ru-RU" sz="2700" dirty="0" smtClean="0"/>
              <a:t> </a:t>
            </a:r>
            <a:r>
              <a:rPr lang="ru-RU" sz="2700" dirty="0" err="1" smtClean="0"/>
              <a:t>відповідні</a:t>
            </a:r>
            <a:r>
              <a:rPr lang="ru-RU" sz="2700" dirty="0" smtClean="0"/>
              <a:t> </a:t>
            </a:r>
            <a:r>
              <a:rPr lang="ru-RU" sz="2700" dirty="0" err="1" smtClean="0"/>
              <a:t>підрозділи</a:t>
            </a:r>
            <a:r>
              <a:rPr lang="ru-RU" sz="2700" dirty="0" smtClean="0"/>
              <a:t>.</a:t>
            </a:r>
          </a:p>
          <a:p>
            <a:endParaRPr lang="ru-RU" sz="5200" dirty="0" smtClean="0"/>
          </a:p>
          <a:p>
            <a:endParaRPr lang="ru-RU" dirty="0"/>
          </a:p>
        </p:txBody>
      </p:sp>
      <p:pic>
        <p:nvPicPr>
          <p:cNvPr id="8" name="Рисунок 7" descr="cyber-security-768x481-1.jpg"/>
          <p:cNvPicPr>
            <a:picLocks noChangeAspect="1"/>
          </p:cNvPicPr>
          <p:nvPr/>
        </p:nvPicPr>
        <p:blipFill>
          <a:blip r:embed="rId2"/>
          <a:stretch>
            <a:fillRect/>
          </a:stretch>
        </p:blipFill>
        <p:spPr>
          <a:xfrm>
            <a:off x="0" y="0"/>
            <a:ext cx="9144000" cy="235743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PROTECTION-1.png"/>
          <p:cNvPicPr>
            <a:picLocks noChangeAspect="1"/>
          </p:cNvPicPr>
          <p:nvPr/>
        </p:nvPicPr>
        <p:blipFill>
          <a:blip r:embed="rId2"/>
          <a:stretch>
            <a:fillRect/>
          </a:stretch>
        </p:blipFill>
        <p:spPr>
          <a:xfrm>
            <a:off x="1357290" y="2453240"/>
            <a:ext cx="6626589" cy="4404760"/>
          </a:xfrm>
          <a:prstGeom prst="rect">
            <a:avLst/>
          </a:prstGeom>
        </p:spPr>
      </p:pic>
      <p:sp>
        <p:nvSpPr>
          <p:cNvPr id="2" name="Заголовок 1"/>
          <p:cNvSpPr>
            <a:spLocks noGrp="1"/>
          </p:cNvSpPr>
          <p:nvPr>
            <p:ph type="title"/>
          </p:nvPr>
        </p:nvSpPr>
        <p:spPr>
          <a:xfrm>
            <a:off x="428596" y="785794"/>
            <a:ext cx="8429684" cy="1867656"/>
          </a:xfrm>
        </p:spPr>
        <p:txBody>
          <a:bodyPr>
            <a:normAutofit/>
          </a:bodyPr>
          <a:lstStyle/>
          <a:p>
            <a:pPr algn="just"/>
            <a:r>
              <a:rPr lang="en-US" sz="1600" b="1" dirty="0" smtClean="0">
                <a:solidFill>
                  <a:schemeClr val="tx1"/>
                </a:solidFill>
                <a:latin typeface="+mn-lt"/>
              </a:rPr>
              <a:t>          </a:t>
            </a:r>
            <a:r>
              <a:rPr lang="uk-UA" sz="1600" b="1" dirty="0" err="1" smtClean="0">
                <a:solidFill>
                  <a:schemeClr val="tx1"/>
                </a:solidFill>
                <a:latin typeface="+mn-lt"/>
              </a:rPr>
              <a:t>Кібербезпека</a:t>
            </a:r>
            <a:r>
              <a:rPr lang="uk-UA" sz="1600" dirty="0" smtClean="0">
                <a:solidFill>
                  <a:schemeClr val="tx1"/>
                </a:solidFill>
                <a:latin typeface="+mn-lt"/>
              </a:rPr>
              <a:t> – це реалізація заходів із захисту мереж, програмних продуктів та систем від цифрових атак. В Україні політика щодо </a:t>
            </a:r>
            <a:r>
              <a:rPr lang="uk-UA" sz="1600" dirty="0" err="1" smtClean="0">
                <a:solidFill>
                  <a:schemeClr val="tx1"/>
                </a:solidFill>
                <a:latin typeface="+mn-lt"/>
              </a:rPr>
              <a:t>кібербезпеки</a:t>
            </a:r>
            <a:r>
              <a:rPr lang="uk-UA" sz="1600" dirty="0" smtClean="0">
                <a:solidFill>
                  <a:schemeClr val="tx1"/>
                </a:solidFill>
                <a:latin typeface="+mn-lt"/>
              </a:rPr>
              <a:t> покладається на низку державних органів, а саме на Державну службу спеціального зв'язку та захисту інформації України, Національну поліцію </a:t>
            </a:r>
            <a:r>
              <a:rPr lang="ru-RU" sz="1600" dirty="0" err="1" smtClean="0">
                <a:solidFill>
                  <a:schemeClr val="tx1"/>
                </a:solidFill>
                <a:latin typeface="+mn-lt"/>
              </a:rPr>
              <a:t>України</a:t>
            </a:r>
            <a:r>
              <a:rPr lang="ru-RU" sz="1600" dirty="0" smtClean="0">
                <a:solidFill>
                  <a:schemeClr val="tx1"/>
                </a:solidFill>
                <a:latin typeface="+mn-lt"/>
              </a:rPr>
              <a:t>, Службу </a:t>
            </a:r>
            <a:r>
              <a:rPr lang="ru-RU" sz="1600" dirty="0" err="1" smtClean="0">
                <a:solidFill>
                  <a:schemeClr val="tx1"/>
                </a:solidFill>
                <a:latin typeface="+mn-lt"/>
              </a:rPr>
              <a:t>безпеки</a:t>
            </a:r>
            <a:r>
              <a:rPr lang="ru-RU" sz="1600" dirty="0" smtClean="0">
                <a:solidFill>
                  <a:schemeClr val="tx1"/>
                </a:solidFill>
                <a:latin typeface="+mn-lt"/>
              </a:rPr>
              <a:t> </a:t>
            </a:r>
            <a:r>
              <a:rPr lang="ru-RU" sz="1600" dirty="0" err="1" smtClean="0">
                <a:solidFill>
                  <a:schemeClr val="tx1"/>
                </a:solidFill>
                <a:latin typeface="+mn-lt"/>
              </a:rPr>
              <a:t>України</a:t>
            </a:r>
            <a:r>
              <a:rPr lang="ru-RU" sz="1600" dirty="0" smtClean="0">
                <a:solidFill>
                  <a:schemeClr val="tx1"/>
                </a:solidFill>
                <a:latin typeface="+mn-lt"/>
              </a:rPr>
              <a:t>, </a:t>
            </a:r>
            <a:r>
              <a:rPr lang="ru-RU" sz="1600" dirty="0" err="1" smtClean="0">
                <a:solidFill>
                  <a:schemeClr val="tx1"/>
                </a:solidFill>
                <a:latin typeface="+mn-lt"/>
              </a:rPr>
              <a:t>Міністерство</a:t>
            </a:r>
            <a:r>
              <a:rPr lang="ru-RU" sz="1600" dirty="0" smtClean="0">
                <a:solidFill>
                  <a:schemeClr val="tx1"/>
                </a:solidFill>
                <a:latin typeface="+mn-lt"/>
              </a:rPr>
              <a:t> оборони </a:t>
            </a:r>
            <a:r>
              <a:rPr lang="ru-RU" sz="1600" dirty="0" err="1" smtClean="0">
                <a:solidFill>
                  <a:schemeClr val="tx1"/>
                </a:solidFill>
                <a:latin typeface="+mn-lt"/>
              </a:rPr>
              <a:t>України</a:t>
            </a:r>
            <a:r>
              <a:rPr lang="ru-RU" sz="1600" dirty="0" smtClean="0">
                <a:solidFill>
                  <a:schemeClr val="tx1"/>
                </a:solidFill>
                <a:latin typeface="+mn-lt"/>
              </a:rPr>
              <a:t> та </a:t>
            </a:r>
            <a:r>
              <a:rPr lang="ru-RU" sz="1600" dirty="0" err="1" smtClean="0">
                <a:solidFill>
                  <a:schemeClr val="tx1"/>
                </a:solidFill>
                <a:latin typeface="+mn-lt"/>
              </a:rPr>
              <a:t>Генеральний</a:t>
            </a:r>
            <a:r>
              <a:rPr lang="ru-RU" sz="1600" dirty="0" smtClean="0">
                <a:solidFill>
                  <a:schemeClr val="tx1"/>
                </a:solidFill>
                <a:latin typeface="+mn-lt"/>
              </a:rPr>
              <a:t> штаб </a:t>
            </a:r>
            <a:r>
              <a:rPr lang="ru-RU" sz="1600" dirty="0" err="1" smtClean="0">
                <a:solidFill>
                  <a:schemeClr val="tx1"/>
                </a:solidFill>
                <a:latin typeface="+mn-lt"/>
              </a:rPr>
              <a:t>Збройних</a:t>
            </a:r>
            <a:r>
              <a:rPr lang="ru-RU" sz="1600" dirty="0" smtClean="0">
                <a:solidFill>
                  <a:schemeClr val="tx1"/>
                </a:solidFill>
                <a:latin typeface="+mn-lt"/>
              </a:rPr>
              <a:t> Сил </a:t>
            </a:r>
            <a:r>
              <a:rPr lang="ru-RU" sz="1600" dirty="0" err="1" smtClean="0">
                <a:solidFill>
                  <a:schemeClr val="tx1"/>
                </a:solidFill>
                <a:latin typeface="+mn-lt"/>
              </a:rPr>
              <a:t>України</a:t>
            </a:r>
            <a:r>
              <a:rPr lang="ru-RU" sz="1600" dirty="0" smtClean="0">
                <a:solidFill>
                  <a:schemeClr val="tx1"/>
                </a:solidFill>
                <a:latin typeface="+mn-lt"/>
              </a:rPr>
              <a:t>, </a:t>
            </a:r>
            <a:r>
              <a:rPr lang="ru-RU" sz="1600" dirty="0" err="1" smtClean="0">
                <a:solidFill>
                  <a:schemeClr val="tx1"/>
                </a:solidFill>
                <a:latin typeface="+mn-lt"/>
              </a:rPr>
              <a:t>розвідувальні</a:t>
            </a:r>
            <a:r>
              <a:rPr lang="ru-RU" sz="1600" dirty="0" smtClean="0">
                <a:solidFill>
                  <a:schemeClr val="tx1"/>
                </a:solidFill>
                <a:latin typeface="+mn-lt"/>
              </a:rPr>
              <a:t> </a:t>
            </a:r>
            <a:r>
              <a:rPr lang="ru-RU" sz="1600" dirty="0" err="1" smtClean="0">
                <a:solidFill>
                  <a:schemeClr val="tx1"/>
                </a:solidFill>
                <a:latin typeface="+mn-lt"/>
              </a:rPr>
              <a:t>органи</a:t>
            </a:r>
            <a:r>
              <a:rPr lang="ru-RU" sz="1600" dirty="0" smtClean="0">
                <a:solidFill>
                  <a:schemeClr val="tx1"/>
                </a:solidFill>
                <a:latin typeface="+mn-lt"/>
              </a:rPr>
              <a:t>, </a:t>
            </a:r>
            <a:r>
              <a:rPr lang="ru-RU" sz="1600" dirty="0" err="1" smtClean="0">
                <a:solidFill>
                  <a:schemeClr val="tx1"/>
                </a:solidFill>
                <a:latin typeface="+mn-lt"/>
              </a:rPr>
              <a:t>Національний</a:t>
            </a:r>
            <a:r>
              <a:rPr lang="ru-RU" sz="1600" dirty="0" smtClean="0">
                <a:solidFill>
                  <a:schemeClr val="tx1"/>
                </a:solidFill>
                <a:latin typeface="+mn-lt"/>
              </a:rPr>
              <a:t> банк </a:t>
            </a:r>
            <a:r>
              <a:rPr lang="ru-RU" sz="1600" dirty="0" err="1" smtClean="0">
                <a:solidFill>
                  <a:schemeClr val="tx1"/>
                </a:solidFill>
                <a:latin typeface="+mn-lt"/>
              </a:rPr>
              <a:t>України</a:t>
            </a:r>
            <a:r>
              <a:rPr lang="ru-RU" sz="1600" dirty="0" smtClean="0">
                <a:solidFill>
                  <a:schemeClr val="tx1"/>
                </a:solidFill>
                <a:latin typeface="+mn-lt"/>
              </a:rPr>
              <a:t>. В кожному </a:t>
            </a:r>
            <a:r>
              <a:rPr lang="ru-RU" sz="1600" dirty="0" err="1" smtClean="0">
                <a:solidFill>
                  <a:schemeClr val="tx1"/>
                </a:solidFill>
                <a:latin typeface="+mn-lt"/>
              </a:rPr>
              <a:t>із</a:t>
            </a:r>
            <a:r>
              <a:rPr lang="ru-RU" sz="1600" dirty="0" smtClean="0">
                <a:solidFill>
                  <a:schemeClr val="tx1"/>
                </a:solidFill>
                <a:latin typeface="+mn-lt"/>
              </a:rPr>
              <a:t> </a:t>
            </a:r>
            <a:r>
              <a:rPr lang="ru-RU" sz="1600" dirty="0" err="1" smtClean="0">
                <a:solidFill>
                  <a:schemeClr val="tx1"/>
                </a:solidFill>
                <a:latin typeface="+mn-lt"/>
              </a:rPr>
              <a:t>зазначених</a:t>
            </a:r>
            <a:r>
              <a:rPr lang="ru-RU" sz="1600" dirty="0" smtClean="0">
                <a:solidFill>
                  <a:schemeClr val="tx1"/>
                </a:solidFill>
                <a:latin typeface="+mn-lt"/>
              </a:rPr>
              <a:t> </a:t>
            </a:r>
            <a:r>
              <a:rPr lang="ru-RU" sz="1600" dirty="0" err="1" smtClean="0">
                <a:solidFill>
                  <a:schemeClr val="tx1"/>
                </a:solidFill>
                <a:latin typeface="+mn-lt"/>
              </a:rPr>
              <a:t>органів</a:t>
            </a:r>
            <a:r>
              <a:rPr lang="ru-RU" sz="1600" dirty="0" smtClean="0">
                <a:solidFill>
                  <a:schemeClr val="tx1"/>
                </a:solidFill>
                <a:latin typeface="+mn-lt"/>
              </a:rPr>
              <a:t> </a:t>
            </a:r>
            <a:r>
              <a:rPr lang="ru-RU" sz="1600" dirty="0" err="1" smtClean="0">
                <a:solidFill>
                  <a:schemeClr val="tx1"/>
                </a:solidFill>
                <a:latin typeface="+mn-lt"/>
              </a:rPr>
              <a:t>діють</a:t>
            </a:r>
            <a:r>
              <a:rPr lang="ru-RU" sz="1600" dirty="0" smtClean="0">
                <a:solidFill>
                  <a:schemeClr val="tx1"/>
                </a:solidFill>
                <a:latin typeface="+mn-lt"/>
              </a:rPr>
              <a:t> </a:t>
            </a:r>
            <a:r>
              <a:rPr lang="ru-RU" sz="1600" dirty="0" err="1" smtClean="0">
                <a:solidFill>
                  <a:schemeClr val="tx1"/>
                </a:solidFill>
                <a:latin typeface="+mn-lt"/>
              </a:rPr>
              <a:t>відповідні</a:t>
            </a:r>
            <a:r>
              <a:rPr lang="ru-RU" sz="1600" dirty="0" smtClean="0">
                <a:solidFill>
                  <a:schemeClr val="tx1"/>
                </a:solidFill>
                <a:latin typeface="+mn-lt"/>
              </a:rPr>
              <a:t> </a:t>
            </a:r>
            <a:r>
              <a:rPr lang="ru-RU" sz="1600" dirty="0" err="1" smtClean="0">
                <a:solidFill>
                  <a:schemeClr val="tx1"/>
                </a:solidFill>
                <a:latin typeface="+mn-lt"/>
              </a:rPr>
              <a:t>підрозділи</a:t>
            </a:r>
            <a:r>
              <a:rPr lang="ru-RU" sz="1600" dirty="0" smtClean="0">
                <a:solidFill>
                  <a:schemeClr val="tx1"/>
                </a:solidFill>
                <a:latin typeface="+mn-lt"/>
              </a:rPr>
              <a:t>.</a:t>
            </a:r>
            <a:r>
              <a:rPr lang="ru-RU" sz="1600" dirty="0" smtClean="0"/>
              <a:t/>
            </a:r>
            <a:br>
              <a:rPr lang="ru-RU" sz="1600" dirty="0" smtClean="0"/>
            </a:br>
            <a:endParaRPr lang="ru-RU" sz="1600" dirty="0">
              <a:latin typeface="+mn-l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42844" y="285728"/>
            <a:ext cx="8858312" cy="92869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title"/>
          </p:nvPr>
        </p:nvSpPr>
        <p:spPr>
          <a:xfrm>
            <a:off x="214282" y="0"/>
            <a:ext cx="8786874" cy="5429280"/>
          </a:xfrm>
        </p:spPr>
        <p:txBody>
          <a:bodyPr>
            <a:normAutofit fontScale="90000"/>
          </a:bodyPr>
          <a:lstStyle/>
          <a:p>
            <a:r>
              <a:rPr lang="ru-RU" sz="1800" dirty="0" err="1" smtClean="0">
                <a:solidFill>
                  <a:schemeClr val="tx1"/>
                </a:solidFill>
                <a:latin typeface="+mn-lt"/>
              </a:rPr>
              <a:t>Повністю</a:t>
            </a:r>
            <a:r>
              <a:rPr lang="ru-RU" sz="1800" dirty="0" smtClean="0">
                <a:solidFill>
                  <a:schemeClr val="tx1"/>
                </a:solidFill>
                <a:latin typeface="+mn-lt"/>
              </a:rPr>
              <a:t> </a:t>
            </a:r>
            <a:r>
              <a:rPr lang="ru-RU" sz="1800" dirty="0" err="1" smtClean="0">
                <a:solidFill>
                  <a:schemeClr val="tx1"/>
                </a:solidFill>
                <a:latin typeface="+mn-lt"/>
              </a:rPr>
              <a:t>захисти</a:t>
            </a:r>
            <a:r>
              <a:rPr lang="uk-UA" sz="1800" dirty="0" smtClean="0">
                <a:solidFill>
                  <a:schemeClr val="tx1"/>
                </a:solidFill>
                <a:latin typeface="+mn-lt"/>
              </a:rPr>
              <a:t>ти</a:t>
            </a:r>
            <a:r>
              <a:rPr lang="ru-RU" sz="1800" dirty="0" err="1" smtClean="0">
                <a:solidFill>
                  <a:schemeClr val="tx1"/>
                </a:solidFill>
                <a:latin typeface="+mn-lt"/>
              </a:rPr>
              <a:t>ся</a:t>
            </a:r>
            <a:r>
              <a:rPr lang="ru-RU" sz="1800" dirty="0" smtClean="0">
                <a:solidFill>
                  <a:schemeClr val="tx1"/>
                </a:solidFill>
                <a:latin typeface="+mn-lt"/>
              </a:rPr>
              <a:t> </a:t>
            </a:r>
            <a:r>
              <a:rPr lang="ru-RU" sz="1800" dirty="0" err="1" smtClean="0">
                <a:solidFill>
                  <a:schemeClr val="tx1"/>
                </a:solidFill>
                <a:latin typeface="+mn-lt"/>
              </a:rPr>
              <a:t>від</a:t>
            </a:r>
            <a:r>
              <a:rPr lang="ru-RU" sz="1800" dirty="0" smtClean="0">
                <a:solidFill>
                  <a:schemeClr val="tx1"/>
                </a:solidFill>
                <a:latin typeface="+mn-lt"/>
              </a:rPr>
              <a:t> </a:t>
            </a:r>
            <a:r>
              <a:rPr lang="ru-RU" sz="1800" dirty="0" err="1" smtClean="0">
                <a:solidFill>
                  <a:schemeClr val="tx1"/>
                </a:solidFill>
                <a:latin typeface="+mn-lt"/>
              </a:rPr>
              <a:t>кібератак</a:t>
            </a:r>
            <a:r>
              <a:rPr lang="ru-RU" sz="1800" dirty="0" smtClean="0">
                <a:solidFill>
                  <a:schemeClr val="tx1"/>
                </a:solidFill>
                <a:latin typeface="+mn-lt"/>
              </a:rPr>
              <a:t> </a:t>
            </a:r>
            <a:r>
              <a:rPr lang="ru-RU" sz="1800" dirty="0" err="1" smtClean="0">
                <a:solidFill>
                  <a:schemeClr val="tx1"/>
                </a:solidFill>
                <a:latin typeface="+mn-lt"/>
              </a:rPr>
              <a:t>неможливо</a:t>
            </a:r>
            <a:r>
              <a:rPr lang="ru-RU" sz="1800" dirty="0" smtClean="0">
                <a:solidFill>
                  <a:schemeClr val="tx1"/>
                </a:solidFill>
                <a:latin typeface="+mn-lt"/>
              </a:rPr>
              <a:t>. </a:t>
            </a:r>
            <a:r>
              <a:rPr lang="ru-RU" sz="1800" dirty="0" err="1" smtClean="0">
                <a:solidFill>
                  <a:schemeClr val="tx1"/>
                </a:solidFill>
                <a:latin typeface="+mn-lt"/>
              </a:rPr>
              <a:t>Проте</a:t>
            </a:r>
            <a:r>
              <a:rPr lang="ru-RU" sz="1800" dirty="0" smtClean="0">
                <a:solidFill>
                  <a:schemeClr val="tx1"/>
                </a:solidFill>
                <a:latin typeface="+mn-lt"/>
              </a:rPr>
              <a:t> </a:t>
            </a:r>
            <a:r>
              <a:rPr lang="ru-RU" sz="1800" dirty="0" err="1" smtClean="0">
                <a:solidFill>
                  <a:schemeClr val="tx1"/>
                </a:solidFill>
                <a:latin typeface="+mn-lt"/>
              </a:rPr>
              <a:t>виконання</a:t>
            </a:r>
            <a:r>
              <a:rPr lang="ru-RU" sz="1800" dirty="0" smtClean="0">
                <a:solidFill>
                  <a:schemeClr val="tx1"/>
                </a:solidFill>
                <a:latin typeface="+mn-lt"/>
              </a:rPr>
              <a:t> </a:t>
            </a:r>
            <a:r>
              <a:rPr lang="ru-RU" sz="1800" dirty="0" err="1" smtClean="0">
                <a:solidFill>
                  <a:schemeClr val="tx1"/>
                </a:solidFill>
                <a:latin typeface="+mn-lt"/>
              </a:rPr>
              <a:t>хоча</a:t>
            </a:r>
            <a:r>
              <a:rPr lang="ru-RU" sz="1800" dirty="0" smtClean="0">
                <a:solidFill>
                  <a:schemeClr val="tx1"/>
                </a:solidFill>
                <a:latin typeface="+mn-lt"/>
              </a:rPr>
              <a:t> б </a:t>
            </a:r>
            <a:r>
              <a:rPr lang="ru-RU" sz="1800" dirty="0" err="1" smtClean="0">
                <a:solidFill>
                  <a:schemeClr val="tx1"/>
                </a:solidFill>
                <a:latin typeface="+mn-lt"/>
              </a:rPr>
              <a:t>мінімальних</a:t>
            </a:r>
            <a:r>
              <a:rPr lang="ru-RU" sz="1800" dirty="0" smtClean="0">
                <a:solidFill>
                  <a:schemeClr val="tx1"/>
                </a:solidFill>
                <a:latin typeface="+mn-lt"/>
              </a:rPr>
              <a:t> правил </a:t>
            </a:r>
            <a:r>
              <a:rPr lang="ru-RU" sz="1800" dirty="0" err="1" smtClean="0">
                <a:solidFill>
                  <a:schemeClr val="tx1"/>
                </a:solidFill>
                <a:latin typeface="+mn-lt"/>
              </a:rPr>
              <a:t>техніки</a:t>
            </a:r>
            <a:r>
              <a:rPr lang="ru-RU" sz="1800" dirty="0" smtClean="0">
                <a:solidFill>
                  <a:schemeClr val="tx1"/>
                </a:solidFill>
                <a:latin typeface="+mn-lt"/>
              </a:rPr>
              <a:t> </a:t>
            </a:r>
            <a:r>
              <a:rPr lang="ru-RU" sz="1800" dirty="0" err="1" smtClean="0">
                <a:solidFill>
                  <a:schemeClr val="tx1"/>
                </a:solidFill>
                <a:latin typeface="+mn-lt"/>
              </a:rPr>
              <a:t>безпеки</a:t>
            </a:r>
            <a:r>
              <a:rPr lang="ru-RU" sz="1800" dirty="0" smtClean="0">
                <a:solidFill>
                  <a:schemeClr val="tx1"/>
                </a:solidFill>
                <a:latin typeface="+mn-lt"/>
              </a:rPr>
              <a:t> в </a:t>
            </a:r>
            <a:r>
              <a:rPr lang="ru-RU" sz="1800" dirty="0" err="1" smtClean="0">
                <a:solidFill>
                  <a:schemeClr val="tx1"/>
                </a:solidFill>
                <a:latin typeface="+mn-lt"/>
              </a:rPr>
              <a:t>мережі</a:t>
            </a:r>
            <a:r>
              <a:rPr lang="ru-RU" sz="1800" dirty="0" smtClean="0">
                <a:solidFill>
                  <a:schemeClr val="tx1"/>
                </a:solidFill>
                <a:latin typeface="+mn-lt"/>
              </a:rPr>
              <a:t> </a:t>
            </a:r>
            <a:r>
              <a:rPr lang="ru-RU" sz="1800" dirty="0" err="1" smtClean="0">
                <a:solidFill>
                  <a:schemeClr val="tx1"/>
                </a:solidFill>
                <a:latin typeface="+mn-lt"/>
              </a:rPr>
              <a:t>значно</a:t>
            </a:r>
            <a:r>
              <a:rPr lang="ru-RU" sz="1800" dirty="0" smtClean="0">
                <a:solidFill>
                  <a:schemeClr val="tx1"/>
                </a:solidFill>
                <a:latin typeface="+mn-lt"/>
              </a:rPr>
              <a:t> </a:t>
            </a:r>
            <a:r>
              <a:rPr lang="ru-RU" sz="1800" dirty="0" err="1" smtClean="0">
                <a:solidFill>
                  <a:schemeClr val="tx1"/>
                </a:solidFill>
                <a:latin typeface="+mn-lt"/>
              </a:rPr>
              <a:t>підвищить</a:t>
            </a:r>
            <a:r>
              <a:rPr lang="ru-RU" sz="1800" dirty="0" smtClean="0">
                <a:solidFill>
                  <a:schemeClr val="tx1"/>
                </a:solidFill>
                <a:latin typeface="+mn-lt"/>
              </a:rPr>
              <a:t> </a:t>
            </a:r>
            <a:r>
              <a:rPr lang="ru-RU" sz="1800" dirty="0" err="1" smtClean="0">
                <a:solidFill>
                  <a:schemeClr val="tx1"/>
                </a:solidFill>
                <a:latin typeface="+mn-lt"/>
              </a:rPr>
              <a:t>шанси</a:t>
            </a:r>
            <a:r>
              <a:rPr lang="ru-RU" sz="1800" dirty="0" smtClean="0">
                <a:solidFill>
                  <a:schemeClr val="tx1"/>
                </a:solidFill>
                <a:latin typeface="+mn-lt"/>
              </a:rPr>
              <a:t>, </a:t>
            </a:r>
            <a:r>
              <a:rPr lang="ru-RU" sz="1800" dirty="0" err="1" smtClean="0">
                <a:solidFill>
                  <a:schemeClr val="tx1"/>
                </a:solidFill>
                <a:latin typeface="+mn-lt"/>
              </a:rPr>
              <a:t>що</a:t>
            </a:r>
            <a:r>
              <a:rPr lang="ru-RU" sz="1800" dirty="0" smtClean="0">
                <a:solidFill>
                  <a:schemeClr val="tx1"/>
                </a:solidFill>
                <a:latin typeface="+mn-lt"/>
              </a:rPr>
              <a:t> </a:t>
            </a:r>
            <a:r>
              <a:rPr lang="ru-RU" sz="1800" dirty="0" err="1" smtClean="0">
                <a:solidFill>
                  <a:schemeClr val="tx1"/>
                </a:solidFill>
                <a:latin typeface="+mn-lt"/>
              </a:rPr>
              <a:t>ва</a:t>
            </a:r>
            <a:r>
              <a:rPr lang="uk-UA" sz="1800" dirty="0" err="1" smtClean="0">
                <a:solidFill>
                  <a:schemeClr val="tx1"/>
                </a:solidFill>
                <a:latin typeface="+mn-lt"/>
              </a:rPr>
              <a:t>ші</a:t>
            </a:r>
            <a:r>
              <a:rPr lang="uk-UA" sz="1800" dirty="0" smtClean="0">
                <a:solidFill>
                  <a:schemeClr val="tx1"/>
                </a:solidFill>
                <a:latin typeface="+mn-lt"/>
              </a:rPr>
              <a:t> дані не будуть викрадені зловмисниками</a:t>
            </a:r>
            <a:r>
              <a:rPr lang="ru-RU" sz="1800" dirty="0" smtClean="0">
                <a:solidFill>
                  <a:schemeClr val="tx1"/>
                </a:solidFill>
                <a:latin typeface="+mn-lt"/>
              </a:rPr>
              <a:t>. </a:t>
            </a:r>
            <a:r>
              <a:rPr lang="ru-RU" sz="1800" dirty="0" err="1" smtClean="0">
                <a:solidFill>
                  <a:schemeClr val="tx1"/>
                </a:solidFill>
                <a:latin typeface="+mn-lt"/>
              </a:rPr>
              <a:t>Отже</a:t>
            </a:r>
            <a:r>
              <a:rPr lang="ru-RU" sz="1800" dirty="0" smtClean="0">
                <a:solidFill>
                  <a:schemeClr val="tx1"/>
                </a:solidFill>
                <a:latin typeface="+mn-lt"/>
              </a:rPr>
              <a:t>, </a:t>
            </a:r>
            <a:r>
              <a:rPr lang="ru-RU" sz="1800" dirty="0" err="1" smtClean="0">
                <a:solidFill>
                  <a:schemeClr val="tx1"/>
                </a:solidFill>
                <a:latin typeface="+mn-lt"/>
              </a:rPr>
              <a:t>пропону</a:t>
            </a:r>
            <a:r>
              <a:rPr lang="uk-UA" sz="1800" dirty="0" err="1" smtClean="0">
                <a:solidFill>
                  <a:schemeClr val="tx1"/>
                </a:solidFill>
                <a:latin typeface="+mn-lt"/>
              </a:rPr>
              <a:t>ємо</a:t>
            </a:r>
            <a:r>
              <a:rPr lang="ru-RU" sz="1800" dirty="0" smtClean="0">
                <a:solidFill>
                  <a:schemeClr val="tx1"/>
                </a:solidFill>
                <a:latin typeface="+mn-lt"/>
              </a:rPr>
              <a:t> </a:t>
            </a:r>
            <a:r>
              <a:rPr lang="ru-RU" sz="1800" dirty="0" err="1" smtClean="0">
                <a:solidFill>
                  <a:schemeClr val="tx1"/>
                </a:solidFill>
                <a:latin typeface="+mn-lt"/>
              </a:rPr>
              <a:t>ознайомитися</a:t>
            </a:r>
            <a:r>
              <a:rPr lang="ru-RU" sz="1800" dirty="0" smtClean="0">
                <a:solidFill>
                  <a:schemeClr val="tx1"/>
                </a:solidFill>
                <a:latin typeface="+mn-lt"/>
              </a:rPr>
              <a:t> </a:t>
            </a:r>
            <a:r>
              <a:rPr lang="ru-RU" sz="1800" dirty="0" err="1" smtClean="0">
                <a:solidFill>
                  <a:schemeClr val="tx1"/>
                </a:solidFill>
                <a:latin typeface="+mn-lt"/>
              </a:rPr>
              <a:t>з</a:t>
            </a:r>
            <a:r>
              <a:rPr lang="ru-RU" sz="1800" dirty="0" smtClean="0">
                <a:solidFill>
                  <a:schemeClr val="tx1"/>
                </a:solidFill>
                <a:latin typeface="+mn-lt"/>
              </a:rPr>
              <a:t> </a:t>
            </a:r>
            <a:r>
              <a:rPr lang="ru-RU" sz="1800" dirty="0" err="1" smtClean="0">
                <a:solidFill>
                  <a:schemeClr val="tx1"/>
                </a:solidFill>
                <a:latin typeface="+mn-lt"/>
              </a:rPr>
              <a:t>основними</a:t>
            </a:r>
            <a:r>
              <a:rPr lang="ru-RU" sz="1800" dirty="0" smtClean="0">
                <a:solidFill>
                  <a:schemeClr val="tx1"/>
                </a:solidFill>
                <a:latin typeface="+mn-lt"/>
              </a:rPr>
              <a:t> правилами:</a:t>
            </a:r>
            <a:br>
              <a:rPr lang="ru-RU" sz="1800" dirty="0" smtClean="0">
                <a:solidFill>
                  <a:schemeClr val="tx1"/>
                </a:solidFill>
                <a:latin typeface="+mn-lt"/>
              </a:rPr>
            </a:br>
            <a:r>
              <a:rPr lang="ru-RU" sz="1800" dirty="0" smtClean="0">
                <a:solidFill>
                  <a:schemeClr val="tx1"/>
                </a:solidFill>
                <a:latin typeface="+mn-lt"/>
              </a:rPr>
              <a:t/>
            </a:r>
            <a:br>
              <a:rPr lang="ru-RU" sz="1800" dirty="0" smtClean="0">
                <a:solidFill>
                  <a:schemeClr val="tx1"/>
                </a:solidFill>
                <a:latin typeface="+mn-lt"/>
              </a:rPr>
            </a:br>
            <a:r>
              <a:rPr lang="uk-UA" sz="1600" dirty="0" smtClean="0"/>
              <a:t>●</a:t>
            </a:r>
            <a:r>
              <a:rPr lang="ru-RU" sz="1800" dirty="0" smtClean="0">
                <a:solidFill>
                  <a:schemeClr val="tx1"/>
                </a:solidFill>
                <a:latin typeface="+mn-lt"/>
              </a:rPr>
              <a:t> </a:t>
            </a:r>
            <a:r>
              <a:rPr lang="ru-RU" sz="1800" dirty="0" err="1" smtClean="0">
                <a:solidFill>
                  <a:schemeClr val="tx1"/>
                </a:solidFill>
                <a:latin typeface="+mn-lt"/>
              </a:rPr>
              <a:t>користуватися</a:t>
            </a:r>
            <a:r>
              <a:rPr lang="ru-RU" sz="1800" dirty="0" smtClean="0">
                <a:solidFill>
                  <a:schemeClr val="tx1"/>
                </a:solidFill>
                <a:latin typeface="+mn-lt"/>
              </a:rPr>
              <a:t> </a:t>
            </a:r>
            <a:r>
              <a:rPr lang="ru-RU" sz="1800" dirty="0" err="1" smtClean="0">
                <a:solidFill>
                  <a:schemeClr val="tx1"/>
                </a:solidFill>
                <a:latin typeface="+mn-lt"/>
              </a:rPr>
              <a:t>виключно</a:t>
            </a:r>
            <a:r>
              <a:rPr lang="ru-RU" sz="1800" dirty="0" smtClean="0">
                <a:solidFill>
                  <a:schemeClr val="tx1"/>
                </a:solidFill>
                <a:latin typeface="+mn-lt"/>
              </a:rPr>
              <a:t> </a:t>
            </a:r>
            <a:r>
              <a:rPr lang="ru-RU" sz="1800" dirty="0" err="1" smtClean="0">
                <a:solidFill>
                  <a:schemeClr val="tx1"/>
                </a:solidFill>
                <a:latin typeface="+mn-lt"/>
              </a:rPr>
              <a:t>офіційним</a:t>
            </a:r>
            <a:r>
              <a:rPr lang="ru-RU" sz="1800" dirty="0" smtClean="0">
                <a:solidFill>
                  <a:schemeClr val="tx1"/>
                </a:solidFill>
                <a:latin typeface="+mn-lt"/>
              </a:rPr>
              <a:t> ПЗ </a:t>
            </a:r>
            <a:r>
              <a:rPr lang="ru-RU" sz="1800" dirty="0" err="1" smtClean="0">
                <a:solidFill>
                  <a:schemeClr val="tx1"/>
                </a:solidFill>
                <a:latin typeface="+mn-lt"/>
              </a:rPr>
              <a:t>і</a:t>
            </a:r>
            <a:r>
              <a:rPr lang="ru-RU" sz="1800" dirty="0" smtClean="0">
                <a:solidFill>
                  <a:schemeClr val="tx1"/>
                </a:solidFill>
                <a:latin typeface="+mn-lt"/>
              </a:rPr>
              <a:t> </a:t>
            </a:r>
            <a:r>
              <a:rPr lang="ru-RU" sz="1800" dirty="0" err="1" smtClean="0">
                <a:solidFill>
                  <a:schemeClr val="tx1"/>
                </a:solidFill>
                <a:latin typeface="+mn-lt"/>
              </a:rPr>
              <a:t>вчасно</a:t>
            </a:r>
            <a:r>
              <a:rPr lang="ru-RU" sz="1800" dirty="0" smtClean="0">
                <a:solidFill>
                  <a:schemeClr val="tx1"/>
                </a:solidFill>
                <a:latin typeface="+mn-lt"/>
              </a:rPr>
              <a:t> </a:t>
            </a:r>
            <a:r>
              <a:rPr lang="ru-RU" sz="1800" dirty="0" err="1" smtClean="0">
                <a:solidFill>
                  <a:schemeClr val="tx1"/>
                </a:solidFill>
                <a:latin typeface="+mn-lt"/>
              </a:rPr>
              <a:t>його</a:t>
            </a:r>
            <a:r>
              <a:rPr lang="ru-RU" sz="1800" dirty="0" smtClean="0">
                <a:solidFill>
                  <a:schemeClr val="tx1"/>
                </a:solidFill>
                <a:latin typeface="+mn-lt"/>
              </a:rPr>
              <a:t> </a:t>
            </a:r>
            <a:r>
              <a:rPr lang="ru-RU" sz="1800" dirty="0" err="1" smtClean="0">
                <a:solidFill>
                  <a:schemeClr val="tx1"/>
                </a:solidFill>
                <a:latin typeface="+mn-lt"/>
              </a:rPr>
              <a:t>оновлювати</a:t>
            </a:r>
            <a:r>
              <a:rPr lang="uk-UA" sz="1800" dirty="0" smtClean="0">
                <a:solidFill>
                  <a:schemeClr val="tx1"/>
                </a:solidFill>
                <a:latin typeface="+mn-lt"/>
              </a:rPr>
              <a:t>; </a:t>
            </a:r>
            <a:br>
              <a:rPr lang="uk-UA" sz="1800" dirty="0" smtClean="0">
                <a:solidFill>
                  <a:schemeClr val="tx1"/>
                </a:solidFill>
                <a:latin typeface="+mn-lt"/>
              </a:rPr>
            </a:br>
            <a:r>
              <a:rPr lang="uk-UA" sz="1600" dirty="0" smtClean="0"/>
              <a:t>● </a:t>
            </a:r>
            <a:r>
              <a:rPr lang="ru-RU" sz="1800" dirty="0" smtClean="0">
                <a:solidFill>
                  <a:schemeClr val="tx1"/>
                </a:solidFill>
                <a:latin typeface="+mn-lt"/>
              </a:rPr>
              <a:t>не </a:t>
            </a:r>
            <a:r>
              <a:rPr lang="ru-RU" sz="1800" dirty="0" err="1" smtClean="0">
                <a:solidFill>
                  <a:schemeClr val="tx1"/>
                </a:solidFill>
                <a:latin typeface="+mn-lt"/>
              </a:rPr>
              <a:t>завантажувати</a:t>
            </a:r>
            <a:r>
              <a:rPr lang="ru-RU" sz="1800" dirty="0" smtClean="0">
                <a:solidFill>
                  <a:schemeClr val="tx1"/>
                </a:solidFill>
                <a:latin typeface="+mn-lt"/>
              </a:rPr>
              <a:t> </a:t>
            </a:r>
            <a:r>
              <a:rPr lang="ru-RU" sz="1800" dirty="0" err="1" smtClean="0">
                <a:solidFill>
                  <a:schemeClr val="tx1"/>
                </a:solidFill>
                <a:latin typeface="+mn-lt"/>
              </a:rPr>
              <a:t>програмне</a:t>
            </a:r>
            <a:r>
              <a:rPr lang="ru-RU" sz="1800" dirty="0" smtClean="0">
                <a:solidFill>
                  <a:schemeClr val="tx1"/>
                </a:solidFill>
                <a:latin typeface="+mn-lt"/>
              </a:rPr>
              <a:t> </a:t>
            </a:r>
            <a:r>
              <a:rPr lang="ru-RU" sz="1800" dirty="0" err="1" smtClean="0">
                <a:solidFill>
                  <a:schemeClr val="tx1"/>
                </a:solidFill>
                <a:latin typeface="+mn-lt"/>
              </a:rPr>
              <a:t>забезпечення</a:t>
            </a:r>
            <a:r>
              <a:rPr lang="ru-RU" sz="1800" dirty="0" smtClean="0">
                <a:solidFill>
                  <a:schemeClr val="tx1"/>
                </a:solidFill>
                <a:latin typeface="+mn-lt"/>
              </a:rPr>
              <a:t> </a:t>
            </a:r>
            <a:r>
              <a:rPr lang="ru-RU" sz="1800" dirty="0" err="1" smtClean="0">
                <a:solidFill>
                  <a:schemeClr val="tx1"/>
                </a:solidFill>
                <a:latin typeface="+mn-lt"/>
              </a:rPr>
              <a:t>з</a:t>
            </a:r>
            <a:r>
              <a:rPr lang="ru-RU" sz="1800" dirty="0" smtClean="0">
                <a:solidFill>
                  <a:schemeClr val="tx1"/>
                </a:solidFill>
                <a:latin typeface="+mn-lt"/>
              </a:rPr>
              <a:t> </a:t>
            </a:r>
            <a:r>
              <a:rPr lang="ru-RU" sz="1800" dirty="0" err="1" smtClean="0">
                <a:solidFill>
                  <a:schemeClr val="tx1"/>
                </a:solidFill>
                <a:latin typeface="+mn-lt"/>
              </a:rPr>
              <a:t>ненадійних</a:t>
            </a:r>
            <a:r>
              <a:rPr lang="ru-RU" sz="1800" dirty="0" smtClean="0">
                <a:solidFill>
                  <a:schemeClr val="tx1"/>
                </a:solidFill>
                <a:latin typeface="+mn-lt"/>
              </a:rPr>
              <a:t> </a:t>
            </a:r>
            <a:r>
              <a:rPr lang="ru-RU" sz="1800" dirty="0" err="1" smtClean="0">
                <a:solidFill>
                  <a:schemeClr val="tx1"/>
                </a:solidFill>
                <a:latin typeface="+mn-lt"/>
              </a:rPr>
              <a:t>джерел</a:t>
            </a:r>
            <a:r>
              <a:rPr lang="ru-RU" sz="1800" dirty="0" smtClean="0">
                <a:solidFill>
                  <a:schemeClr val="tx1"/>
                </a:solidFill>
                <a:latin typeface="+mn-lt"/>
              </a:rPr>
              <a:t>;</a:t>
            </a:r>
            <a:br>
              <a:rPr lang="ru-RU" sz="1800" dirty="0" smtClean="0">
                <a:solidFill>
                  <a:schemeClr val="tx1"/>
                </a:solidFill>
                <a:latin typeface="+mn-lt"/>
              </a:rPr>
            </a:br>
            <a:r>
              <a:rPr lang="uk-UA" sz="1600" dirty="0" smtClean="0"/>
              <a:t>●</a:t>
            </a:r>
            <a:r>
              <a:rPr lang="uk-UA" sz="1800" dirty="0" smtClean="0">
                <a:solidFill>
                  <a:schemeClr val="tx1"/>
                </a:solidFill>
                <a:latin typeface="+mn-lt"/>
              </a:rPr>
              <a:t> використовувати антивірусні програми для роботи з комп’ютерами; </a:t>
            </a:r>
            <a:br>
              <a:rPr lang="uk-UA" sz="1800" dirty="0" smtClean="0">
                <a:solidFill>
                  <a:schemeClr val="tx1"/>
                </a:solidFill>
                <a:latin typeface="+mn-lt"/>
              </a:rPr>
            </a:br>
            <a:r>
              <a:rPr lang="uk-UA" sz="1800" dirty="0" smtClean="0"/>
              <a:t>● </a:t>
            </a:r>
            <a:r>
              <a:rPr lang="uk-UA" sz="1800" dirty="0" smtClean="0">
                <a:solidFill>
                  <a:schemeClr val="tx1"/>
                </a:solidFill>
                <a:latin typeface="+mn-lt"/>
              </a:rPr>
              <a:t>нікому не передавати особисті персональні дані (пін коди карток, С</a:t>
            </a:r>
            <a:r>
              <a:rPr lang="ru-RU" sz="1800" dirty="0" smtClean="0">
                <a:solidFill>
                  <a:schemeClr val="tx1"/>
                </a:solidFill>
                <a:latin typeface="+mn-lt"/>
              </a:rPr>
              <a:t>VV</a:t>
            </a:r>
            <a:r>
              <a:rPr lang="uk-UA" sz="1800" dirty="0" smtClean="0">
                <a:solidFill>
                  <a:schemeClr val="tx1"/>
                </a:solidFill>
                <a:latin typeface="+mn-lt"/>
              </a:rPr>
              <a:t> коди, паролі до </a:t>
            </a:r>
            <a:r>
              <a:rPr lang="uk-UA" sz="1800" dirty="0" err="1" smtClean="0">
                <a:solidFill>
                  <a:schemeClr val="tx1"/>
                </a:solidFill>
                <a:latin typeface="+mn-lt"/>
              </a:rPr>
              <a:t>акаунтів</a:t>
            </a:r>
            <a:r>
              <a:rPr lang="uk-UA" sz="1800" dirty="0" smtClean="0">
                <a:solidFill>
                  <a:schemeClr val="tx1"/>
                </a:solidFill>
                <a:latin typeface="+mn-lt"/>
              </a:rPr>
              <a:t> тощо), навіть якщо вам намагаються вказати на необхідність таких дій з метою вирішення певного питання;</a:t>
            </a:r>
            <a:r>
              <a:rPr lang="ru-RU" sz="1800" dirty="0" smtClean="0">
                <a:solidFill>
                  <a:schemeClr val="tx1"/>
                </a:solidFill>
                <a:latin typeface="+mn-lt"/>
              </a:rPr>
              <a:t/>
            </a:r>
            <a:br>
              <a:rPr lang="ru-RU" sz="1800" dirty="0" smtClean="0">
                <a:solidFill>
                  <a:schemeClr val="tx1"/>
                </a:solidFill>
                <a:latin typeface="+mn-lt"/>
              </a:rPr>
            </a:br>
            <a:r>
              <a:rPr lang="uk-UA" sz="1600" dirty="0" smtClean="0"/>
              <a:t>●</a:t>
            </a:r>
            <a:r>
              <a:rPr lang="uk-UA" sz="1800" dirty="0" smtClean="0">
                <a:solidFill>
                  <a:schemeClr val="tx1"/>
                </a:solidFill>
                <a:latin typeface="+mn-lt"/>
              </a:rPr>
              <a:t> не здійснювати платіжних операцій у відкритій, незахищеній мережі </a:t>
            </a:r>
            <a:r>
              <a:rPr lang="ru-RU" sz="1800" dirty="0" err="1" smtClean="0">
                <a:solidFill>
                  <a:schemeClr val="tx1"/>
                </a:solidFill>
                <a:latin typeface="+mn-lt"/>
              </a:rPr>
              <a:t>Wi</a:t>
            </a:r>
            <a:r>
              <a:rPr lang="uk-UA" sz="1800" dirty="0" smtClean="0">
                <a:solidFill>
                  <a:schemeClr val="tx1"/>
                </a:solidFill>
                <a:latin typeface="+mn-lt"/>
              </a:rPr>
              <a:t>-</a:t>
            </a:r>
            <a:r>
              <a:rPr lang="ru-RU" sz="1800" dirty="0" err="1" smtClean="0">
                <a:solidFill>
                  <a:schemeClr val="tx1"/>
                </a:solidFill>
                <a:latin typeface="+mn-lt"/>
              </a:rPr>
              <a:t>Fi</a:t>
            </a:r>
            <a:r>
              <a:rPr lang="uk-UA" sz="1800" dirty="0" smtClean="0">
                <a:solidFill>
                  <a:schemeClr val="tx1"/>
                </a:solidFill>
                <a:latin typeface="+mn-lt"/>
              </a:rPr>
              <a:t>;</a:t>
            </a:r>
            <a:br>
              <a:rPr lang="uk-UA" sz="1800" dirty="0" smtClean="0">
                <a:solidFill>
                  <a:schemeClr val="tx1"/>
                </a:solidFill>
                <a:latin typeface="+mn-lt"/>
              </a:rPr>
            </a:br>
            <a:r>
              <a:rPr lang="uk-UA" sz="1600" dirty="0" smtClean="0"/>
              <a:t>●</a:t>
            </a:r>
            <a:r>
              <a:rPr lang="uk-UA" sz="1800" dirty="0" smtClean="0">
                <a:solidFill>
                  <a:schemeClr val="tx1"/>
                </a:solidFill>
                <a:latin typeface="+mn-lt"/>
              </a:rPr>
              <a:t> намагатися користуватися </a:t>
            </a:r>
            <a:r>
              <a:rPr lang="uk-UA" sz="1800" dirty="0" err="1" smtClean="0">
                <a:solidFill>
                  <a:schemeClr val="tx1"/>
                </a:solidFill>
                <a:latin typeface="+mn-lt"/>
              </a:rPr>
              <a:t>двофакторною</a:t>
            </a:r>
            <a:r>
              <a:rPr lang="uk-UA" sz="1800" dirty="0" smtClean="0">
                <a:solidFill>
                  <a:schemeClr val="tx1"/>
                </a:solidFill>
                <a:latin typeface="+mn-lt"/>
              </a:rPr>
              <a:t> </a:t>
            </a:r>
            <a:r>
              <a:rPr lang="uk-UA" sz="1800" dirty="0" err="1" smtClean="0">
                <a:solidFill>
                  <a:schemeClr val="tx1"/>
                </a:solidFill>
                <a:latin typeface="+mn-lt"/>
              </a:rPr>
              <a:t>аутентифікаціє</a:t>
            </a:r>
            <a:r>
              <a:rPr lang="ru-RU" sz="1800" dirty="0" err="1" smtClean="0">
                <a:solidFill>
                  <a:schemeClr val="tx1"/>
                </a:solidFill>
                <a:latin typeface="+mn-lt"/>
              </a:rPr>
              <a:t>ю</a:t>
            </a:r>
            <a:r>
              <a:rPr lang="ru-RU" sz="1800" dirty="0" smtClean="0">
                <a:solidFill>
                  <a:schemeClr val="tx1"/>
                </a:solidFill>
                <a:latin typeface="+mn-lt"/>
              </a:rPr>
              <a:t>;</a:t>
            </a:r>
            <a:br>
              <a:rPr lang="ru-RU" sz="1800" dirty="0" smtClean="0">
                <a:solidFill>
                  <a:schemeClr val="tx1"/>
                </a:solidFill>
                <a:latin typeface="+mn-lt"/>
              </a:rPr>
            </a:br>
            <a:r>
              <a:rPr lang="uk-UA" sz="1600" dirty="0" smtClean="0"/>
              <a:t>●</a:t>
            </a:r>
            <a:r>
              <a:rPr lang="uk-UA" sz="1800" dirty="0" smtClean="0">
                <a:solidFill>
                  <a:schemeClr val="tx1"/>
                </a:solidFill>
                <a:latin typeface="+mn-lt"/>
              </a:rPr>
              <a:t> </a:t>
            </a:r>
            <a:r>
              <a:rPr lang="ru-RU" sz="1800" dirty="0" smtClean="0">
                <a:solidFill>
                  <a:schemeClr val="tx1"/>
                </a:solidFill>
                <a:latin typeface="+mn-lt"/>
              </a:rPr>
              <a:t>не </a:t>
            </a:r>
            <a:r>
              <a:rPr lang="ru-RU" sz="1800" dirty="0" err="1" smtClean="0">
                <a:solidFill>
                  <a:schemeClr val="tx1"/>
                </a:solidFill>
                <a:latin typeface="+mn-lt"/>
              </a:rPr>
              <a:t>відкривати</a:t>
            </a:r>
            <a:r>
              <a:rPr lang="ru-RU" sz="1800" dirty="0" smtClean="0">
                <a:solidFill>
                  <a:schemeClr val="tx1"/>
                </a:solidFill>
                <a:latin typeface="+mn-lt"/>
              </a:rPr>
              <a:t> </a:t>
            </a:r>
            <a:r>
              <a:rPr lang="ru-RU" sz="1800" dirty="0" err="1" smtClean="0">
                <a:solidFill>
                  <a:schemeClr val="tx1"/>
                </a:solidFill>
                <a:latin typeface="+mn-lt"/>
              </a:rPr>
              <a:t>файли</a:t>
            </a:r>
            <a:r>
              <a:rPr lang="ru-RU" sz="1800" dirty="0" smtClean="0">
                <a:solidFill>
                  <a:schemeClr val="tx1"/>
                </a:solidFill>
                <a:latin typeface="+mn-lt"/>
              </a:rPr>
              <a:t> та </a:t>
            </a:r>
            <a:r>
              <a:rPr lang="ru-RU" sz="1800" dirty="0" err="1" smtClean="0">
                <a:solidFill>
                  <a:schemeClr val="tx1"/>
                </a:solidFill>
                <a:latin typeface="+mn-lt"/>
              </a:rPr>
              <a:t>листи</a:t>
            </a:r>
            <a:r>
              <a:rPr lang="ru-RU" sz="1800" dirty="0" smtClean="0">
                <a:solidFill>
                  <a:schemeClr val="tx1"/>
                </a:solidFill>
                <a:latin typeface="+mn-lt"/>
              </a:rPr>
              <a:t> </a:t>
            </a:r>
            <a:r>
              <a:rPr lang="ru-RU" sz="1800" dirty="0" err="1" smtClean="0">
                <a:solidFill>
                  <a:schemeClr val="tx1"/>
                </a:solidFill>
                <a:latin typeface="+mn-lt"/>
              </a:rPr>
              <a:t>від</a:t>
            </a:r>
            <a:r>
              <a:rPr lang="ru-RU" sz="1800" dirty="0" smtClean="0">
                <a:solidFill>
                  <a:schemeClr val="tx1"/>
                </a:solidFill>
                <a:latin typeface="+mn-lt"/>
              </a:rPr>
              <a:t> </a:t>
            </a:r>
            <a:r>
              <a:rPr lang="ru-RU" sz="1800" dirty="0" err="1" smtClean="0">
                <a:solidFill>
                  <a:schemeClr val="tx1"/>
                </a:solidFill>
                <a:latin typeface="+mn-lt"/>
              </a:rPr>
              <a:t>підозрілих</a:t>
            </a:r>
            <a:r>
              <a:rPr lang="ru-RU" sz="1800" dirty="0" smtClean="0">
                <a:solidFill>
                  <a:schemeClr val="tx1"/>
                </a:solidFill>
                <a:latin typeface="+mn-lt"/>
              </a:rPr>
              <a:t> </a:t>
            </a:r>
            <a:r>
              <a:rPr lang="ru-RU" sz="1800" dirty="0" err="1" smtClean="0">
                <a:solidFill>
                  <a:schemeClr val="tx1"/>
                </a:solidFill>
                <a:latin typeface="+mn-lt"/>
              </a:rPr>
              <a:t>джерел</a:t>
            </a:r>
            <a:r>
              <a:rPr lang="ru-RU" sz="1800" dirty="0" smtClean="0">
                <a:solidFill>
                  <a:schemeClr val="tx1"/>
                </a:solidFill>
                <a:latin typeface="+mn-lt"/>
              </a:rPr>
              <a:t>;</a:t>
            </a:r>
            <a:br>
              <a:rPr lang="ru-RU" sz="1800" dirty="0" smtClean="0">
                <a:solidFill>
                  <a:schemeClr val="tx1"/>
                </a:solidFill>
                <a:latin typeface="+mn-lt"/>
              </a:rPr>
            </a:br>
            <a:r>
              <a:rPr lang="uk-UA" sz="1800" dirty="0" smtClean="0">
                <a:solidFill>
                  <a:schemeClr val="tx1"/>
                </a:solidFill>
                <a:latin typeface="+mn-lt"/>
              </a:rPr>
              <a:t> </a:t>
            </a:r>
            <a:r>
              <a:rPr lang="ru-RU" sz="1800" dirty="0" smtClean="0">
                <a:solidFill>
                  <a:schemeClr val="tx1"/>
                </a:solidFill>
                <a:latin typeface="+mn-lt"/>
              </a:rPr>
              <a:t>не </a:t>
            </a:r>
            <a:r>
              <a:rPr lang="ru-RU" sz="1800" dirty="0" err="1" smtClean="0">
                <a:solidFill>
                  <a:schemeClr val="tx1"/>
                </a:solidFill>
                <a:latin typeface="+mn-lt"/>
              </a:rPr>
              <a:t>переходити</a:t>
            </a:r>
            <a:r>
              <a:rPr lang="ru-RU" sz="1800" dirty="0" smtClean="0">
                <a:solidFill>
                  <a:schemeClr val="tx1"/>
                </a:solidFill>
                <a:latin typeface="+mn-lt"/>
              </a:rPr>
              <a:t> на </a:t>
            </a:r>
            <a:r>
              <a:rPr lang="ru-RU" sz="1800" dirty="0" err="1" smtClean="0">
                <a:solidFill>
                  <a:schemeClr val="tx1"/>
                </a:solidFill>
                <a:latin typeface="+mn-lt"/>
              </a:rPr>
              <a:t>підозрілі</a:t>
            </a:r>
            <a:r>
              <a:rPr lang="ru-RU" sz="1800" dirty="0" smtClean="0">
                <a:solidFill>
                  <a:schemeClr val="tx1"/>
                </a:solidFill>
                <a:latin typeface="+mn-lt"/>
              </a:rPr>
              <a:t> </a:t>
            </a:r>
            <a:r>
              <a:rPr lang="ru-RU" sz="1800" dirty="0" err="1" smtClean="0">
                <a:solidFill>
                  <a:schemeClr val="tx1"/>
                </a:solidFill>
                <a:latin typeface="+mn-lt"/>
              </a:rPr>
              <a:t>посилання</a:t>
            </a:r>
            <a:r>
              <a:rPr lang="ru-RU" sz="1800" dirty="0" smtClean="0">
                <a:solidFill>
                  <a:schemeClr val="tx1"/>
                </a:solidFill>
                <a:latin typeface="+mn-lt"/>
              </a:rPr>
              <a:t> та за </a:t>
            </a:r>
            <a:r>
              <a:rPr lang="ru-RU" sz="1800" dirty="0" err="1" smtClean="0">
                <a:solidFill>
                  <a:schemeClr val="tx1"/>
                </a:solidFill>
                <a:latin typeface="+mn-lt"/>
              </a:rPr>
              <a:t>спливаючими</a:t>
            </a:r>
            <a:r>
              <a:rPr lang="ru-RU" sz="1800" dirty="0" smtClean="0">
                <a:solidFill>
                  <a:schemeClr val="tx1"/>
                </a:solidFill>
                <a:latin typeface="+mn-lt"/>
              </a:rPr>
              <a:t> </a:t>
            </a:r>
            <a:r>
              <a:rPr lang="ru-RU" sz="1800" dirty="0" err="1" smtClean="0">
                <a:solidFill>
                  <a:schemeClr val="tx1"/>
                </a:solidFill>
                <a:latin typeface="+mn-lt"/>
              </a:rPr>
              <a:t>вікнами</a:t>
            </a:r>
            <a:r>
              <a:rPr lang="ru-RU" sz="1800" dirty="0" smtClean="0">
                <a:solidFill>
                  <a:schemeClr val="tx1"/>
                </a:solidFill>
                <a:latin typeface="+mn-lt"/>
              </a:rPr>
              <a:t>;</a:t>
            </a:r>
            <a:br>
              <a:rPr lang="ru-RU" sz="1800" dirty="0" smtClean="0">
                <a:solidFill>
                  <a:schemeClr val="tx1"/>
                </a:solidFill>
                <a:latin typeface="+mn-lt"/>
              </a:rPr>
            </a:br>
            <a:r>
              <a:rPr lang="uk-UA" sz="1800" dirty="0" smtClean="0"/>
              <a:t>●</a:t>
            </a:r>
            <a:r>
              <a:rPr lang="uk-UA" sz="1800" dirty="0" smtClean="0">
                <a:solidFill>
                  <a:schemeClr val="tx1"/>
                </a:solidFill>
                <a:latin typeface="+mn-lt"/>
              </a:rPr>
              <a:t> </a:t>
            </a:r>
            <a:r>
              <a:rPr lang="ru-RU" sz="1800" dirty="0" smtClean="0">
                <a:solidFill>
                  <a:schemeClr val="tx1"/>
                </a:solidFill>
                <a:latin typeface="+mn-lt"/>
              </a:rPr>
              <a:t>не </a:t>
            </a:r>
            <a:r>
              <a:rPr lang="ru-RU" sz="1800" dirty="0" err="1" smtClean="0">
                <a:solidFill>
                  <a:schemeClr val="tx1"/>
                </a:solidFill>
                <a:latin typeface="+mn-lt"/>
              </a:rPr>
              <a:t>заходити</a:t>
            </a:r>
            <a:r>
              <a:rPr lang="ru-RU" sz="1800" dirty="0" smtClean="0">
                <a:solidFill>
                  <a:schemeClr val="tx1"/>
                </a:solidFill>
                <a:latin typeface="+mn-lt"/>
              </a:rPr>
              <a:t> на </a:t>
            </a:r>
            <a:r>
              <a:rPr lang="ru-RU" sz="1800" dirty="0" err="1" smtClean="0">
                <a:solidFill>
                  <a:schemeClr val="tx1"/>
                </a:solidFill>
                <a:latin typeface="+mn-lt"/>
              </a:rPr>
              <a:t>ненадійні</a:t>
            </a:r>
            <a:r>
              <a:rPr lang="ru-RU" sz="1800" dirty="0" smtClean="0">
                <a:solidFill>
                  <a:schemeClr val="tx1"/>
                </a:solidFill>
                <a:latin typeface="+mn-lt"/>
              </a:rPr>
              <a:t> </a:t>
            </a:r>
            <a:r>
              <a:rPr lang="ru-RU" sz="1800" dirty="0" err="1" smtClean="0">
                <a:solidFill>
                  <a:schemeClr val="tx1"/>
                </a:solidFill>
                <a:latin typeface="+mn-lt"/>
              </a:rPr>
              <a:t>сайти</a:t>
            </a:r>
            <a:r>
              <a:rPr lang="ru-RU" sz="1800" dirty="0" smtClean="0">
                <a:solidFill>
                  <a:schemeClr val="tx1"/>
                </a:solidFill>
                <a:latin typeface="+mn-lt"/>
              </a:rPr>
              <a:t> та не </a:t>
            </a:r>
            <a:r>
              <a:rPr lang="ru-RU" sz="1800" dirty="0" err="1" smtClean="0">
                <a:solidFill>
                  <a:schemeClr val="tx1"/>
                </a:solidFill>
                <a:latin typeface="+mn-lt"/>
              </a:rPr>
              <a:t>завантажувати</a:t>
            </a:r>
            <a:r>
              <a:rPr lang="ru-RU" sz="1800" dirty="0" smtClean="0">
                <a:solidFill>
                  <a:schemeClr val="tx1"/>
                </a:solidFill>
                <a:latin typeface="+mn-lt"/>
              </a:rPr>
              <a:t> </a:t>
            </a:r>
            <a:r>
              <a:rPr lang="ru-RU" sz="1800" dirty="0" err="1" smtClean="0">
                <a:solidFill>
                  <a:schemeClr val="tx1"/>
                </a:solidFill>
                <a:latin typeface="+mn-lt"/>
              </a:rPr>
              <a:t>з</a:t>
            </a:r>
            <a:r>
              <a:rPr lang="ru-RU" sz="1800" dirty="0" smtClean="0">
                <a:solidFill>
                  <a:schemeClr val="tx1"/>
                </a:solidFill>
                <a:latin typeface="+mn-lt"/>
              </a:rPr>
              <a:t> них </a:t>
            </a:r>
            <a:r>
              <a:rPr lang="ru-RU" sz="1800" dirty="0" err="1" smtClean="0">
                <a:solidFill>
                  <a:schemeClr val="tx1"/>
                </a:solidFill>
                <a:latin typeface="+mn-lt"/>
              </a:rPr>
              <a:t>жодн</a:t>
            </a:r>
            <a:r>
              <a:rPr lang="uk-UA" sz="1800" dirty="0" smtClean="0">
                <a:solidFill>
                  <a:schemeClr val="tx1"/>
                </a:solidFill>
                <a:latin typeface="+mn-lt"/>
              </a:rPr>
              <a:t>е </a:t>
            </a:r>
            <a:r>
              <a:rPr lang="ru-RU" sz="1800" dirty="0" smtClean="0">
                <a:solidFill>
                  <a:schemeClr val="tx1"/>
                </a:solidFill>
                <a:latin typeface="+mn-lt"/>
              </a:rPr>
              <a:t>ПЗ;</a:t>
            </a:r>
            <a:br>
              <a:rPr lang="ru-RU" sz="1800" dirty="0" smtClean="0">
                <a:solidFill>
                  <a:schemeClr val="tx1"/>
                </a:solidFill>
                <a:latin typeface="+mn-lt"/>
              </a:rPr>
            </a:br>
            <a:r>
              <a:rPr lang="uk-UA" sz="1800" dirty="0" smtClean="0"/>
              <a:t>●</a:t>
            </a:r>
            <a:r>
              <a:rPr lang="uk-UA" sz="1800" dirty="0" smtClean="0">
                <a:solidFill>
                  <a:schemeClr val="tx1"/>
                </a:solidFill>
                <a:latin typeface="+mn-lt"/>
              </a:rPr>
              <a:t> </a:t>
            </a:r>
            <a:r>
              <a:rPr lang="ru-RU" sz="1800" dirty="0" smtClean="0">
                <a:solidFill>
                  <a:schemeClr val="tx1"/>
                </a:solidFill>
                <a:latin typeface="+mn-lt"/>
              </a:rPr>
              <a:t>не </a:t>
            </a:r>
            <a:r>
              <a:rPr lang="ru-RU" sz="1800" dirty="0" err="1" smtClean="0">
                <a:solidFill>
                  <a:schemeClr val="tx1"/>
                </a:solidFill>
                <a:latin typeface="+mn-lt"/>
              </a:rPr>
              <a:t>вставляти</a:t>
            </a:r>
            <a:r>
              <a:rPr lang="ru-RU" sz="1800" dirty="0" smtClean="0">
                <a:solidFill>
                  <a:schemeClr val="tx1"/>
                </a:solidFill>
                <a:latin typeface="+mn-lt"/>
              </a:rPr>
              <a:t> у </a:t>
            </a:r>
            <a:r>
              <a:rPr lang="ru-RU" sz="1800" dirty="0" err="1" smtClean="0">
                <a:solidFill>
                  <a:schemeClr val="tx1"/>
                </a:solidFill>
                <a:latin typeface="+mn-lt"/>
              </a:rPr>
              <a:t>свій</a:t>
            </a:r>
            <a:r>
              <a:rPr lang="ru-RU" sz="1800" dirty="0" smtClean="0">
                <a:solidFill>
                  <a:schemeClr val="tx1"/>
                </a:solidFill>
                <a:latin typeface="+mn-lt"/>
              </a:rPr>
              <a:t> </a:t>
            </a:r>
            <a:r>
              <a:rPr lang="ru-RU" sz="1800" dirty="0" err="1" smtClean="0">
                <a:solidFill>
                  <a:schemeClr val="tx1"/>
                </a:solidFill>
                <a:latin typeface="+mn-lt"/>
              </a:rPr>
              <a:t>комп’ютер</a:t>
            </a:r>
            <a:r>
              <a:rPr lang="ru-RU" sz="1800" dirty="0" smtClean="0">
                <a:solidFill>
                  <a:schemeClr val="tx1"/>
                </a:solidFill>
                <a:latin typeface="+mn-lt"/>
              </a:rPr>
              <a:t> </a:t>
            </a:r>
            <a:r>
              <a:rPr lang="ru-RU" sz="1800" dirty="0" err="1" smtClean="0">
                <a:solidFill>
                  <a:schemeClr val="tx1"/>
                </a:solidFill>
                <a:latin typeface="+mn-lt"/>
              </a:rPr>
              <a:t>флешки</a:t>
            </a:r>
            <a:r>
              <a:rPr lang="ru-RU" sz="1800" dirty="0" smtClean="0">
                <a:solidFill>
                  <a:schemeClr val="tx1"/>
                </a:solidFill>
                <a:latin typeface="+mn-lt"/>
              </a:rPr>
              <a:t> та </a:t>
            </a:r>
            <a:r>
              <a:rPr lang="ru-RU" sz="1800" dirty="0" err="1" smtClean="0">
                <a:solidFill>
                  <a:schemeClr val="tx1"/>
                </a:solidFill>
                <a:latin typeface="+mn-lt"/>
              </a:rPr>
              <a:t>зовнішні</a:t>
            </a:r>
            <a:r>
              <a:rPr lang="ru-RU" sz="1800" dirty="0" smtClean="0">
                <a:solidFill>
                  <a:schemeClr val="tx1"/>
                </a:solidFill>
                <a:latin typeface="+mn-lt"/>
              </a:rPr>
              <a:t> диски, </a:t>
            </a:r>
            <a:r>
              <a:rPr lang="ru-RU" sz="1800" dirty="0" err="1" smtClean="0">
                <a:solidFill>
                  <a:schemeClr val="tx1"/>
                </a:solidFill>
                <a:latin typeface="+mn-lt"/>
              </a:rPr>
              <a:t>якщо</a:t>
            </a:r>
            <a:r>
              <a:rPr lang="ru-RU" sz="1800" dirty="0" smtClean="0">
                <a:solidFill>
                  <a:schemeClr val="tx1"/>
                </a:solidFill>
                <a:latin typeface="+mn-lt"/>
              </a:rPr>
              <a:t> не </a:t>
            </a:r>
            <a:r>
              <a:rPr lang="ru-RU" sz="1800" dirty="0" err="1" smtClean="0">
                <a:solidFill>
                  <a:schemeClr val="tx1"/>
                </a:solidFill>
                <a:latin typeface="+mn-lt"/>
              </a:rPr>
              <a:t>довіряєте</a:t>
            </a:r>
            <a:r>
              <a:rPr lang="ru-RU" sz="1800" dirty="0" smtClean="0">
                <a:solidFill>
                  <a:schemeClr val="tx1"/>
                </a:solidFill>
                <a:latin typeface="+mn-lt"/>
              </a:rPr>
              <a:t>  </a:t>
            </a:r>
            <a:r>
              <a:rPr lang="ru-RU" sz="1800" dirty="0" err="1" smtClean="0">
                <a:solidFill>
                  <a:schemeClr val="tx1"/>
                </a:solidFill>
                <a:latin typeface="+mn-lt"/>
              </a:rPr>
              <a:t>джерелу</a:t>
            </a:r>
            <a:r>
              <a:rPr lang="ru-RU" sz="1800" dirty="0" smtClean="0">
                <a:solidFill>
                  <a:schemeClr val="tx1"/>
                </a:solidFill>
                <a:latin typeface="+mn-lt"/>
              </a:rPr>
              <a:t>;</a:t>
            </a:r>
            <a:br>
              <a:rPr lang="ru-RU" sz="1800" dirty="0" smtClean="0">
                <a:solidFill>
                  <a:schemeClr val="tx1"/>
                </a:solidFill>
                <a:latin typeface="+mn-lt"/>
              </a:rPr>
            </a:br>
            <a:r>
              <a:rPr lang="uk-UA" sz="1800" dirty="0" smtClean="0"/>
              <a:t>●</a:t>
            </a:r>
            <a:r>
              <a:rPr lang="uk-UA" sz="1800" dirty="0" smtClean="0">
                <a:solidFill>
                  <a:schemeClr val="tx1"/>
                </a:solidFill>
                <a:latin typeface="+mn-lt"/>
              </a:rPr>
              <a:t> </a:t>
            </a:r>
            <a:r>
              <a:rPr lang="ru-RU" sz="1800" dirty="0" err="1" smtClean="0">
                <a:solidFill>
                  <a:schemeClr val="tx1"/>
                </a:solidFill>
                <a:latin typeface="+mn-lt"/>
              </a:rPr>
              <a:t>періодично</a:t>
            </a:r>
            <a:r>
              <a:rPr lang="ru-RU" sz="1800" dirty="0" smtClean="0">
                <a:solidFill>
                  <a:schemeClr val="tx1"/>
                </a:solidFill>
                <a:latin typeface="+mn-lt"/>
              </a:rPr>
              <a:t> </a:t>
            </a:r>
            <a:r>
              <a:rPr lang="ru-RU" sz="1800" dirty="0" err="1" smtClean="0">
                <a:solidFill>
                  <a:schemeClr val="tx1"/>
                </a:solidFill>
                <a:latin typeface="+mn-lt"/>
              </a:rPr>
              <a:t>здійснювати</a:t>
            </a:r>
            <a:r>
              <a:rPr lang="ru-RU" sz="1800" dirty="0" smtClean="0">
                <a:solidFill>
                  <a:schemeClr val="tx1"/>
                </a:solidFill>
                <a:latin typeface="+mn-lt"/>
              </a:rPr>
              <a:t> </a:t>
            </a:r>
            <a:r>
              <a:rPr lang="ru-RU" sz="1800" dirty="0" err="1" smtClean="0">
                <a:solidFill>
                  <a:schemeClr val="tx1"/>
                </a:solidFill>
                <a:latin typeface="+mn-lt"/>
              </a:rPr>
              <a:t>резервне</a:t>
            </a:r>
            <a:r>
              <a:rPr lang="ru-RU" sz="1800" dirty="0" smtClean="0">
                <a:solidFill>
                  <a:schemeClr val="tx1"/>
                </a:solidFill>
                <a:latin typeface="+mn-lt"/>
              </a:rPr>
              <a:t> </a:t>
            </a:r>
            <a:r>
              <a:rPr lang="ru-RU" sz="1800" dirty="0" err="1" smtClean="0">
                <a:solidFill>
                  <a:schemeClr val="tx1"/>
                </a:solidFill>
                <a:latin typeface="+mn-lt"/>
              </a:rPr>
              <a:t>копіювання</a:t>
            </a:r>
            <a:r>
              <a:rPr lang="ru-RU" sz="1800" dirty="0" smtClean="0">
                <a:solidFill>
                  <a:schemeClr val="tx1"/>
                </a:solidFill>
                <a:latin typeface="+mn-lt"/>
              </a:rPr>
              <a:t> </a:t>
            </a:r>
            <a:r>
              <a:rPr lang="ru-RU" sz="1800" dirty="0" err="1" smtClean="0">
                <a:solidFill>
                  <a:schemeClr val="tx1"/>
                </a:solidFill>
                <a:latin typeface="+mn-lt"/>
              </a:rPr>
              <a:t>важливої</a:t>
            </a:r>
            <a:r>
              <a:rPr lang="ru-RU" sz="1800" dirty="0" smtClean="0">
                <a:solidFill>
                  <a:schemeClr val="tx1"/>
                </a:solidFill>
                <a:latin typeface="+mn-lt"/>
              </a:rPr>
              <a:t> </a:t>
            </a:r>
            <a:r>
              <a:rPr lang="ru-RU" sz="1800" dirty="0" err="1" smtClean="0">
                <a:solidFill>
                  <a:schemeClr val="tx1"/>
                </a:solidFill>
                <a:latin typeface="+mn-lt"/>
              </a:rPr>
              <a:t>інформації</a:t>
            </a:r>
            <a:r>
              <a:rPr lang="ru-RU" sz="1800" dirty="0" smtClean="0">
                <a:solidFill>
                  <a:schemeClr val="tx1"/>
                </a:solidFill>
                <a:latin typeface="+mn-lt"/>
              </a:rPr>
              <a:t>;</a:t>
            </a:r>
            <a:br>
              <a:rPr lang="ru-RU" sz="1800" dirty="0" smtClean="0">
                <a:solidFill>
                  <a:schemeClr val="tx1"/>
                </a:solidFill>
                <a:latin typeface="+mn-lt"/>
              </a:rPr>
            </a:br>
            <a:r>
              <a:rPr lang="uk-UA" sz="1800" dirty="0" smtClean="0"/>
              <a:t>●</a:t>
            </a:r>
            <a:r>
              <a:rPr lang="uk-UA" sz="1800" dirty="0" smtClean="0">
                <a:solidFill>
                  <a:schemeClr val="tx1"/>
                </a:solidFill>
                <a:latin typeface="+mn-lt"/>
              </a:rPr>
              <a:t> </a:t>
            </a:r>
            <a:r>
              <a:rPr lang="ru-RU" sz="1800" dirty="0" err="1" smtClean="0">
                <a:solidFill>
                  <a:schemeClr val="tx1"/>
                </a:solidFill>
                <a:latin typeface="+mn-lt"/>
              </a:rPr>
              <a:t>тримати</a:t>
            </a:r>
            <a:r>
              <a:rPr lang="ru-RU" sz="1800" dirty="0" smtClean="0">
                <a:solidFill>
                  <a:schemeClr val="tx1"/>
                </a:solidFill>
                <a:latin typeface="+mn-lt"/>
              </a:rPr>
              <a:t> </a:t>
            </a:r>
            <a:r>
              <a:rPr lang="ru-RU" sz="1800" dirty="0" err="1" smtClean="0">
                <a:solidFill>
                  <a:schemeClr val="tx1"/>
                </a:solidFill>
                <a:latin typeface="+mn-lt"/>
              </a:rPr>
              <a:t>свої</a:t>
            </a:r>
            <a:r>
              <a:rPr lang="ru-RU" sz="1800" dirty="0" smtClean="0">
                <a:solidFill>
                  <a:schemeClr val="tx1"/>
                </a:solidFill>
                <a:latin typeface="+mn-lt"/>
              </a:rPr>
              <a:t> </a:t>
            </a:r>
            <a:r>
              <a:rPr lang="ru-RU" sz="1800" dirty="0" err="1" smtClean="0">
                <a:solidFill>
                  <a:schemeClr val="tx1"/>
                </a:solidFill>
                <a:latin typeface="+mn-lt"/>
              </a:rPr>
              <a:t>гаджети</a:t>
            </a:r>
            <a:r>
              <a:rPr lang="ru-RU" sz="1800" dirty="0" smtClean="0">
                <a:solidFill>
                  <a:schemeClr val="tx1"/>
                </a:solidFill>
                <a:latin typeface="+mn-lt"/>
              </a:rPr>
              <a:t> в </a:t>
            </a:r>
            <a:r>
              <a:rPr lang="ru-RU" sz="1800" dirty="0" err="1" smtClean="0">
                <a:solidFill>
                  <a:schemeClr val="tx1"/>
                </a:solidFill>
                <a:latin typeface="+mn-lt"/>
              </a:rPr>
              <a:t>полі</a:t>
            </a:r>
            <a:r>
              <a:rPr lang="ru-RU" sz="1800" dirty="0" smtClean="0">
                <a:solidFill>
                  <a:schemeClr val="tx1"/>
                </a:solidFill>
                <a:latin typeface="+mn-lt"/>
              </a:rPr>
              <a:t> </a:t>
            </a:r>
            <a:r>
              <a:rPr lang="ru-RU" sz="1800" dirty="0" err="1" smtClean="0">
                <a:solidFill>
                  <a:schemeClr val="tx1"/>
                </a:solidFill>
                <a:latin typeface="+mn-lt"/>
              </a:rPr>
              <a:t>зору</a:t>
            </a:r>
            <a:r>
              <a:rPr lang="ru-RU" sz="1800" dirty="0" smtClean="0">
                <a:solidFill>
                  <a:schemeClr val="tx1"/>
                </a:solidFill>
                <a:latin typeface="+mn-lt"/>
              </a:rPr>
              <a:t>, коли </a:t>
            </a:r>
            <a:r>
              <a:rPr lang="ru-RU" sz="1800" dirty="0" err="1" smtClean="0">
                <a:solidFill>
                  <a:schemeClr val="tx1"/>
                </a:solidFill>
                <a:latin typeface="+mn-lt"/>
              </a:rPr>
              <a:t>перебуваєте</a:t>
            </a:r>
            <a:r>
              <a:rPr lang="ru-RU" sz="1800" dirty="0" smtClean="0">
                <a:solidFill>
                  <a:schemeClr val="tx1"/>
                </a:solidFill>
                <a:latin typeface="+mn-lt"/>
              </a:rPr>
              <a:t> у </a:t>
            </a:r>
            <a:r>
              <a:rPr lang="ru-RU" sz="1800" dirty="0" err="1" smtClean="0">
                <a:solidFill>
                  <a:schemeClr val="tx1"/>
                </a:solidFill>
                <a:latin typeface="+mn-lt"/>
              </a:rPr>
              <a:t>місцях</a:t>
            </a:r>
            <a:r>
              <a:rPr lang="ru-RU" sz="1800" dirty="0" smtClean="0">
                <a:solidFill>
                  <a:schemeClr val="tx1"/>
                </a:solidFill>
                <a:latin typeface="+mn-lt"/>
              </a:rPr>
              <a:t>, де до них </a:t>
            </a:r>
            <a:r>
              <a:rPr lang="ru-RU" sz="1800" dirty="0" err="1" smtClean="0">
                <a:solidFill>
                  <a:schemeClr val="tx1"/>
                </a:solidFill>
                <a:latin typeface="+mn-lt"/>
              </a:rPr>
              <a:t>можуть</a:t>
            </a:r>
            <a:r>
              <a:rPr lang="ru-RU" sz="1800" dirty="0" smtClean="0">
                <a:solidFill>
                  <a:schemeClr val="tx1"/>
                </a:solidFill>
                <a:latin typeface="+mn-lt"/>
              </a:rPr>
              <a:t> </a:t>
            </a:r>
            <a:r>
              <a:rPr lang="ru-RU" sz="1800" dirty="0" err="1" smtClean="0">
                <a:solidFill>
                  <a:schemeClr val="tx1"/>
                </a:solidFill>
                <a:latin typeface="+mn-lt"/>
              </a:rPr>
              <a:t>отримати</a:t>
            </a:r>
            <a:r>
              <a:rPr lang="ru-RU" sz="1800" dirty="0" smtClean="0">
                <a:solidFill>
                  <a:schemeClr val="tx1"/>
                </a:solidFill>
                <a:latin typeface="+mn-lt"/>
              </a:rPr>
              <a:t> доступ </a:t>
            </a:r>
            <a:r>
              <a:rPr lang="ru-RU" sz="1800" dirty="0" err="1" smtClean="0">
                <a:solidFill>
                  <a:schemeClr val="tx1"/>
                </a:solidFill>
                <a:latin typeface="+mn-lt"/>
              </a:rPr>
              <a:t>сторонні</a:t>
            </a:r>
            <a:r>
              <a:rPr lang="ru-RU" sz="1800" dirty="0" smtClean="0">
                <a:solidFill>
                  <a:schemeClr val="tx1"/>
                </a:solidFill>
                <a:latin typeface="+mn-lt"/>
              </a:rPr>
              <a:t> особи</a:t>
            </a:r>
            <a:r>
              <a:rPr lang="uk-UA" sz="1800" dirty="0" smtClean="0">
                <a:solidFill>
                  <a:schemeClr val="tx1"/>
                </a:solidFill>
                <a:latin typeface="+mn-lt"/>
              </a:rPr>
              <a:t>.</a:t>
            </a:r>
            <a:r>
              <a:rPr lang="ru-RU" sz="1800" dirty="0" smtClean="0">
                <a:solidFill>
                  <a:schemeClr val="tx1"/>
                </a:solidFill>
                <a:latin typeface="+mn-lt"/>
              </a:rPr>
              <a:t/>
            </a:r>
            <a:br>
              <a:rPr lang="ru-RU" sz="1800" dirty="0" smtClean="0">
                <a:solidFill>
                  <a:schemeClr val="tx1"/>
                </a:solidFill>
                <a:latin typeface="+mn-lt"/>
              </a:rPr>
            </a:br>
            <a:r>
              <a:rPr lang="ru-RU" sz="1600" dirty="0" smtClean="0"/>
              <a:t/>
            </a:r>
            <a:br>
              <a:rPr lang="ru-RU" sz="1600" dirty="0" smtClean="0"/>
            </a:br>
            <a:endParaRPr lang="ru-RU" sz="1600" dirty="0">
              <a:solidFill>
                <a:schemeClr val="tx1"/>
              </a:solidFill>
            </a:endParaRPr>
          </a:p>
        </p:txBody>
      </p:sp>
      <p:pic>
        <p:nvPicPr>
          <p:cNvPr id="7" name="Рисунок 6" descr="Cover-Cyber-Security-2.jpg"/>
          <p:cNvPicPr>
            <a:picLocks noChangeAspect="1"/>
          </p:cNvPicPr>
          <p:nvPr/>
        </p:nvPicPr>
        <p:blipFill>
          <a:blip r:embed="rId2"/>
          <a:stretch>
            <a:fillRect/>
          </a:stretch>
        </p:blipFill>
        <p:spPr>
          <a:xfrm>
            <a:off x="0" y="5292090"/>
            <a:ext cx="9144000" cy="156591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idx="1"/>
          </p:nvPr>
        </p:nvSpPr>
        <p:spPr>
          <a:xfrm>
            <a:off x="3857620" y="1714488"/>
            <a:ext cx="5072098" cy="3500462"/>
          </a:xfrm>
        </p:spPr>
        <p:txBody>
          <a:bodyPr>
            <a:normAutofit fontScale="70000" lnSpcReduction="20000"/>
          </a:bodyPr>
          <a:lstStyle/>
          <a:p>
            <a:pPr algn="just"/>
            <a:r>
              <a:rPr lang="uk-UA" dirty="0" smtClean="0"/>
              <a:t>          </a:t>
            </a:r>
            <a:r>
              <a:rPr lang="uk-UA" b="1" dirty="0" smtClean="0"/>
              <a:t>Когут</a:t>
            </a:r>
            <a:r>
              <a:rPr lang="ru-RU" b="1" dirty="0" smtClean="0"/>
              <a:t>, </a:t>
            </a:r>
            <a:r>
              <a:rPr lang="uk-UA" b="1" dirty="0" smtClean="0"/>
              <a:t>Ю</a:t>
            </a:r>
            <a:r>
              <a:rPr lang="ru-RU" b="1" dirty="0" smtClean="0"/>
              <a:t>. </a:t>
            </a:r>
            <a:r>
              <a:rPr lang="uk-UA" b="1" dirty="0" smtClean="0"/>
              <a:t>І</a:t>
            </a:r>
            <a:r>
              <a:rPr lang="ru-RU" b="1" dirty="0" smtClean="0"/>
              <a:t>. </a:t>
            </a:r>
            <a:r>
              <a:rPr lang="uk-UA" b="1" dirty="0" smtClean="0"/>
              <a:t>Цифрова трансформація економіки та проблеми </a:t>
            </a:r>
            <a:r>
              <a:rPr lang="uk-UA" b="1" dirty="0" err="1" smtClean="0"/>
              <a:t>кібербезпеки</a:t>
            </a:r>
            <a:r>
              <a:rPr lang="uk-UA" b="1" dirty="0" smtClean="0"/>
              <a:t> </a:t>
            </a:r>
            <a:r>
              <a:rPr lang="ru-RU" b="1" dirty="0" smtClean="0"/>
              <a:t>: </a:t>
            </a:r>
            <a:r>
              <a:rPr lang="uk-UA" b="1" dirty="0" err="1" smtClean="0"/>
              <a:t>практ</a:t>
            </a:r>
            <a:r>
              <a:rPr lang="ru-RU" b="1" dirty="0" smtClean="0"/>
              <a:t>. </a:t>
            </a:r>
            <a:r>
              <a:rPr lang="uk-UA" b="1" dirty="0" err="1" smtClean="0"/>
              <a:t>посіб</a:t>
            </a:r>
            <a:r>
              <a:rPr lang="ru-RU" b="1" dirty="0" smtClean="0"/>
              <a:t>. / </a:t>
            </a:r>
            <a:r>
              <a:rPr lang="uk-UA" b="1" dirty="0" smtClean="0"/>
              <a:t>Ю</a:t>
            </a:r>
            <a:r>
              <a:rPr lang="ru-RU" b="1" dirty="0" smtClean="0"/>
              <a:t>. </a:t>
            </a:r>
            <a:r>
              <a:rPr lang="uk-UA" b="1" dirty="0" smtClean="0"/>
              <a:t>І</a:t>
            </a:r>
            <a:r>
              <a:rPr lang="ru-RU" b="1" dirty="0" smtClean="0"/>
              <a:t>. </a:t>
            </a:r>
            <a:r>
              <a:rPr lang="uk-UA" b="1" dirty="0" smtClean="0"/>
              <a:t>Когут</a:t>
            </a:r>
            <a:r>
              <a:rPr lang="ru-RU" b="1" dirty="0" smtClean="0"/>
              <a:t>. </a:t>
            </a:r>
            <a:r>
              <a:rPr lang="uk-UA" b="1" dirty="0" smtClean="0"/>
              <a:t>– Київ</a:t>
            </a:r>
            <a:r>
              <a:rPr lang="ru-RU" b="1" dirty="0" smtClean="0"/>
              <a:t> : </a:t>
            </a:r>
            <a:r>
              <a:rPr lang="uk-UA" b="1" dirty="0" err="1" smtClean="0"/>
              <a:t>Сідкон</a:t>
            </a:r>
            <a:r>
              <a:rPr lang="ru-RU" b="1" dirty="0" smtClean="0"/>
              <a:t>, 2021. </a:t>
            </a:r>
            <a:r>
              <a:rPr lang="uk-UA" b="1" dirty="0" smtClean="0"/>
              <a:t>–</a:t>
            </a:r>
            <a:r>
              <a:rPr lang="ru-RU" b="1" dirty="0" smtClean="0"/>
              <a:t> 368 </a:t>
            </a:r>
            <a:r>
              <a:rPr lang="uk-UA" b="1" dirty="0" smtClean="0"/>
              <a:t>с</a:t>
            </a:r>
            <a:r>
              <a:rPr lang="ru-RU" b="1" dirty="0" smtClean="0"/>
              <a:t>.  </a:t>
            </a:r>
          </a:p>
          <a:p>
            <a:pPr algn="just"/>
            <a:r>
              <a:rPr lang="uk-UA" dirty="0" smtClean="0"/>
              <a:t>          Посібник підготовлений на базі більш ніж 20-тирічного практичного досвіду та практичної роботи автора у сфері </a:t>
            </a:r>
            <a:r>
              <a:rPr lang="uk-UA" dirty="0" err="1" smtClean="0"/>
              <a:t>кібербезпеки</a:t>
            </a:r>
            <a:r>
              <a:rPr lang="uk-UA" dirty="0" smtClean="0"/>
              <a:t> та корпоративної безпеки бізнесу. Він містить унікальні авторські напрацювання із захисту бізнесу та державних систем від сучасних </a:t>
            </a:r>
            <a:r>
              <a:rPr lang="uk-UA" dirty="0" err="1" smtClean="0"/>
              <a:t>кіберзагроз</a:t>
            </a:r>
            <a:r>
              <a:rPr lang="uk-UA" dirty="0" smtClean="0"/>
              <a:t> в умовах процесів </a:t>
            </a:r>
            <a:r>
              <a:rPr lang="uk-UA" dirty="0" err="1" smtClean="0"/>
              <a:t>діджиталізації</a:t>
            </a:r>
            <a:r>
              <a:rPr lang="uk-UA" dirty="0" smtClean="0"/>
              <a:t> в економіці та суспільстві. В посібнику акумульовані теоретичні знання та практичний досвід, розкриті питання забезпечення </a:t>
            </a:r>
            <a:r>
              <a:rPr lang="uk-UA" dirty="0" err="1" smtClean="0"/>
              <a:t>кібербезпеки</a:t>
            </a:r>
            <a:r>
              <a:rPr lang="uk-UA" dirty="0" smtClean="0"/>
              <a:t>. Посібник стане в нагоді державним управлінцям, керівникам та власникам бізнесу, науковцям, студентам. </a:t>
            </a:r>
            <a:endParaRPr lang="ru-RU" dirty="0" smtClean="0"/>
          </a:p>
          <a:p>
            <a:r>
              <a:rPr lang="uk-UA" dirty="0" smtClean="0"/>
              <a:t> </a:t>
            </a:r>
            <a:endParaRPr lang="ru-RU" dirty="0" smtClean="0"/>
          </a:p>
          <a:p>
            <a:endParaRPr lang="ru-RU" dirty="0"/>
          </a:p>
        </p:txBody>
      </p:sp>
      <p:pic>
        <p:nvPicPr>
          <p:cNvPr id="5" name="Рисунок 4" descr="кібер 1.jpg"/>
          <p:cNvPicPr>
            <a:picLocks noChangeAspect="1"/>
          </p:cNvPicPr>
          <p:nvPr/>
        </p:nvPicPr>
        <p:blipFill>
          <a:blip r:embed="rId2" cstate="print"/>
          <a:stretch>
            <a:fillRect/>
          </a:stretch>
        </p:blipFill>
        <p:spPr>
          <a:xfrm>
            <a:off x="500034" y="991382"/>
            <a:ext cx="3233083" cy="465219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000496" y="1714488"/>
            <a:ext cx="4786346" cy="3214710"/>
          </a:xfrm>
        </p:spPr>
        <p:txBody>
          <a:bodyPr>
            <a:normAutofit fontScale="55000" lnSpcReduction="20000"/>
          </a:bodyPr>
          <a:lstStyle/>
          <a:p>
            <a:pPr algn="just"/>
            <a:r>
              <a:rPr lang="uk-UA" sz="2700" dirty="0" smtClean="0"/>
              <a:t>          </a:t>
            </a:r>
            <a:r>
              <a:rPr lang="uk-UA" sz="2700" b="1" dirty="0" err="1" smtClean="0"/>
              <a:t>Кібербезпека</a:t>
            </a:r>
            <a:r>
              <a:rPr lang="uk-UA" sz="2700" b="1" dirty="0" smtClean="0"/>
              <a:t> та ризики цифрової трансформації компаній : </a:t>
            </a:r>
            <a:r>
              <a:rPr lang="uk-UA" sz="2700" b="1" dirty="0" err="1" smtClean="0"/>
              <a:t>практ</a:t>
            </a:r>
            <a:r>
              <a:rPr lang="uk-UA" sz="2700" b="1" dirty="0" smtClean="0"/>
              <a:t>. </a:t>
            </a:r>
            <a:r>
              <a:rPr lang="uk-UA" sz="2700" b="1" dirty="0" err="1" smtClean="0"/>
              <a:t>посіб</a:t>
            </a:r>
            <a:r>
              <a:rPr lang="uk-UA" sz="2700" b="1" dirty="0" smtClean="0"/>
              <a:t>. / Ю. І. Когут. – Київ : </a:t>
            </a:r>
            <a:r>
              <a:rPr lang="uk-UA" sz="2700" b="1" dirty="0" err="1" smtClean="0"/>
              <a:t>Сідкон</a:t>
            </a:r>
            <a:r>
              <a:rPr lang="uk-UA" sz="2700" b="1" dirty="0" smtClean="0"/>
              <a:t>, 2021. – 372 с. </a:t>
            </a:r>
            <a:endParaRPr lang="ru-RU" sz="2700" b="1" dirty="0" smtClean="0"/>
          </a:p>
          <a:p>
            <a:pPr algn="just"/>
            <a:r>
              <a:rPr lang="uk-UA" sz="2700" dirty="0" smtClean="0"/>
              <a:t>          У посібнику вперше системно проаналізовано загрози безпеці держави, суспільства, бізнесу та особистості у </a:t>
            </a:r>
            <a:r>
              <a:rPr lang="uk-UA" sz="2700" dirty="0" err="1" smtClean="0"/>
              <a:t>кіберпросторі</a:t>
            </a:r>
            <a:r>
              <a:rPr lang="uk-UA" sz="2700" dirty="0" smtClean="0"/>
              <a:t>, в т. ч. </a:t>
            </a:r>
            <a:r>
              <a:rPr lang="uk-UA" sz="2700" dirty="0" err="1" smtClean="0"/>
              <a:t>кіберзлочини</a:t>
            </a:r>
            <a:r>
              <a:rPr lang="uk-UA" sz="2700" dirty="0" smtClean="0"/>
              <a:t> як окремий вид </a:t>
            </a:r>
            <a:r>
              <a:rPr lang="uk-UA" sz="2700" dirty="0" err="1" smtClean="0"/>
              <a:t>кіберзагроз</a:t>
            </a:r>
            <a:r>
              <a:rPr lang="uk-UA" sz="2700" dirty="0" smtClean="0"/>
              <a:t> та запропоновані технології протидії та боротьби з ними. У посібнику автор проаналізував загрози </a:t>
            </a:r>
            <a:r>
              <a:rPr lang="uk-UA" sz="2700" dirty="0" err="1" smtClean="0"/>
              <a:t>кібербезпеці</a:t>
            </a:r>
            <a:r>
              <a:rPr lang="uk-UA" sz="2700" dirty="0" smtClean="0"/>
              <a:t>, актуальні проблеми національної та міжнародної </a:t>
            </a:r>
            <a:r>
              <a:rPr lang="uk-UA" sz="2700" dirty="0" err="1" smtClean="0"/>
              <a:t>кібербезпеки</a:t>
            </a:r>
            <a:r>
              <a:rPr lang="uk-UA" sz="2700" dirty="0" smtClean="0"/>
              <a:t>, методи боротьби з </a:t>
            </a:r>
            <a:r>
              <a:rPr lang="uk-UA" sz="2700" dirty="0" err="1" smtClean="0"/>
              <a:t>кібертероризмом</a:t>
            </a:r>
            <a:r>
              <a:rPr lang="uk-UA" sz="2700" dirty="0" smtClean="0"/>
              <a:t>, системи захисту інформаційного простору України. Посібник буде корисним власникам та керівникам бізнесу, спеціалістам сфери цифрової трансформації, державним посадовцям, науковцям у сфері </a:t>
            </a:r>
            <a:r>
              <a:rPr lang="uk-UA" sz="2700" dirty="0" err="1" smtClean="0"/>
              <a:t>кібербезпеки</a:t>
            </a:r>
            <a:r>
              <a:rPr lang="uk-UA" sz="2700" dirty="0" smtClean="0"/>
              <a:t>. </a:t>
            </a:r>
            <a:endParaRPr lang="ru-RU" sz="2700" dirty="0" smtClean="0"/>
          </a:p>
          <a:p>
            <a:endParaRPr lang="ru-RU" dirty="0"/>
          </a:p>
        </p:txBody>
      </p:sp>
      <p:pic>
        <p:nvPicPr>
          <p:cNvPr id="4" name="Рисунок 3" descr="кібер 2.jpg"/>
          <p:cNvPicPr>
            <a:picLocks noChangeAspect="1"/>
          </p:cNvPicPr>
          <p:nvPr/>
        </p:nvPicPr>
        <p:blipFill>
          <a:blip r:embed="rId2" cstate="print"/>
          <a:stretch>
            <a:fillRect/>
          </a:stretch>
        </p:blipFill>
        <p:spPr>
          <a:xfrm>
            <a:off x="578973" y="1000108"/>
            <a:ext cx="3249834" cy="46316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3929058" y="1571612"/>
            <a:ext cx="4929222" cy="3714776"/>
          </a:xfrm>
        </p:spPr>
        <p:txBody>
          <a:bodyPr>
            <a:normAutofit fontScale="25000" lnSpcReduction="20000"/>
          </a:bodyPr>
          <a:lstStyle/>
          <a:p>
            <a:pPr algn="just"/>
            <a:r>
              <a:rPr lang="uk-UA" sz="6000" dirty="0" smtClean="0"/>
              <a:t>          </a:t>
            </a:r>
            <a:r>
              <a:rPr lang="uk-UA" sz="6000" b="1" dirty="0" smtClean="0"/>
              <a:t>Когут</a:t>
            </a:r>
            <a:r>
              <a:rPr lang="ru-RU" sz="6000" b="1" dirty="0" smtClean="0"/>
              <a:t>, </a:t>
            </a:r>
            <a:r>
              <a:rPr lang="uk-UA" sz="6000" b="1" dirty="0" smtClean="0"/>
              <a:t>Ю</a:t>
            </a:r>
            <a:r>
              <a:rPr lang="ru-RU" sz="6000" b="1" dirty="0" smtClean="0"/>
              <a:t>. </a:t>
            </a:r>
            <a:r>
              <a:rPr lang="uk-UA" sz="6000" b="1" dirty="0" smtClean="0"/>
              <a:t>І</a:t>
            </a:r>
            <a:r>
              <a:rPr lang="ru-RU" sz="6000" b="1" dirty="0" smtClean="0"/>
              <a:t>. </a:t>
            </a:r>
            <a:r>
              <a:rPr lang="uk-UA" sz="6000" b="1" dirty="0" err="1" smtClean="0"/>
              <a:t>Кібервійна</a:t>
            </a:r>
            <a:r>
              <a:rPr lang="uk-UA" sz="6000" b="1" dirty="0" smtClean="0"/>
              <a:t> та безпека об</a:t>
            </a:r>
            <a:r>
              <a:rPr lang="ru-RU" sz="6000" b="1" dirty="0" smtClean="0"/>
              <a:t>'</a:t>
            </a:r>
            <a:r>
              <a:rPr lang="uk-UA" sz="6000" b="1" dirty="0" err="1" smtClean="0"/>
              <a:t>єктів</a:t>
            </a:r>
            <a:r>
              <a:rPr lang="uk-UA" sz="6000" b="1" dirty="0" smtClean="0"/>
              <a:t> критичної інфраструктури</a:t>
            </a:r>
            <a:r>
              <a:rPr lang="ru-RU" sz="6000" b="1" dirty="0" smtClean="0"/>
              <a:t> : </a:t>
            </a:r>
            <a:r>
              <a:rPr lang="uk-UA" sz="6000" b="1" dirty="0" err="1" smtClean="0"/>
              <a:t>практ</a:t>
            </a:r>
            <a:r>
              <a:rPr lang="ru-RU" sz="6000" b="1" dirty="0" smtClean="0"/>
              <a:t>. </a:t>
            </a:r>
            <a:r>
              <a:rPr lang="uk-UA" sz="6000" b="1" dirty="0" err="1" smtClean="0"/>
              <a:t>посіб</a:t>
            </a:r>
            <a:r>
              <a:rPr lang="ru-RU" sz="6000" b="1" dirty="0" smtClean="0"/>
              <a:t>. / </a:t>
            </a:r>
            <a:r>
              <a:rPr lang="uk-UA" sz="6000" b="1" dirty="0" smtClean="0"/>
              <a:t>Ю</a:t>
            </a:r>
            <a:r>
              <a:rPr lang="ru-RU" sz="6000" b="1" dirty="0" smtClean="0"/>
              <a:t>. </a:t>
            </a:r>
            <a:r>
              <a:rPr lang="uk-UA" sz="6000" b="1" dirty="0" smtClean="0"/>
              <a:t>І</a:t>
            </a:r>
            <a:r>
              <a:rPr lang="ru-RU" sz="6000" b="1" dirty="0" smtClean="0"/>
              <a:t>. </a:t>
            </a:r>
            <a:r>
              <a:rPr lang="uk-UA" sz="6000" b="1" dirty="0" smtClean="0"/>
              <a:t>Когут</a:t>
            </a:r>
            <a:r>
              <a:rPr lang="ru-RU" sz="6000" b="1" dirty="0" smtClean="0"/>
              <a:t>. </a:t>
            </a:r>
            <a:r>
              <a:rPr lang="uk-UA" sz="6000" b="1" dirty="0" smtClean="0"/>
              <a:t>– Київ</a:t>
            </a:r>
            <a:r>
              <a:rPr lang="ru-RU" sz="6000" b="1" dirty="0" smtClean="0"/>
              <a:t> : </a:t>
            </a:r>
            <a:r>
              <a:rPr lang="uk-UA" sz="6000" b="1" dirty="0" err="1" smtClean="0"/>
              <a:t>Сідкон</a:t>
            </a:r>
            <a:r>
              <a:rPr lang="ru-RU" sz="6000" b="1" dirty="0" smtClean="0"/>
              <a:t>, 2021. </a:t>
            </a:r>
            <a:r>
              <a:rPr lang="uk-UA" sz="6000" b="1" dirty="0" smtClean="0"/>
              <a:t>–</a:t>
            </a:r>
            <a:r>
              <a:rPr lang="ru-RU" sz="6000" b="1" dirty="0" smtClean="0"/>
              <a:t> 332 </a:t>
            </a:r>
            <a:r>
              <a:rPr lang="uk-UA" sz="6000" b="1" dirty="0" smtClean="0"/>
              <a:t>с</a:t>
            </a:r>
            <a:r>
              <a:rPr lang="ru-RU" sz="6000" b="1" dirty="0" smtClean="0"/>
              <a:t>.  </a:t>
            </a:r>
          </a:p>
          <a:p>
            <a:pPr algn="just"/>
            <a:r>
              <a:rPr lang="uk-UA" sz="6000" dirty="0" smtClean="0"/>
              <a:t>          У книзі розкриті та проаналізовані питання створення національної системи безпеки та стійкості критичної інфраструктури для протидії гібридним загрозам в умовах стрімкого зростання </a:t>
            </a:r>
            <a:r>
              <a:rPr lang="uk-UA" sz="6000" dirty="0" err="1" smtClean="0"/>
              <a:t>кіберризиків</a:t>
            </a:r>
            <a:r>
              <a:rPr lang="uk-UA" sz="6000" dirty="0" smtClean="0"/>
              <a:t> для функціонування критичної інфраструктури. </a:t>
            </a:r>
            <a:r>
              <a:rPr lang="uk-UA" sz="6000" dirty="0" err="1" smtClean="0"/>
              <a:t>Кібероперації</a:t>
            </a:r>
            <a:r>
              <a:rPr lang="uk-UA" sz="6000" dirty="0" smtClean="0"/>
              <a:t> можуть використовуватися як засіб впливу на об’єкти цивільної інфраструктури, при цьому </a:t>
            </a:r>
            <a:r>
              <a:rPr lang="uk-UA" sz="6000" dirty="0" err="1" smtClean="0"/>
              <a:t>кіберзагрози</a:t>
            </a:r>
            <a:r>
              <a:rPr lang="uk-UA" sz="6000" dirty="0" smtClean="0"/>
              <a:t> постійно еволюціонують. В посібнику детально розглянуто досвід провідних зарубіжних країн щодо створення </a:t>
            </a:r>
            <a:r>
              <a:rPr lang="uk-UA" sz="6000" dirty="0" err="1" smtClean="0"/>
              <a:t>кібервійськ</a:t>
            </a:r>
            <a:r>
              <a:rPr lang="uk-UA" sz="6000" dirty="0" smtClean="0"/>
              <a:t>, національних структур, які забезпечують </a:t>
            </a:r>
            <a:r>
              <a:rPr lang="uk-UA" sz="6000" dirty="0" err="1" smtClean="0"/>
              <a:t>кібербезпеку</a:t>
            </a:r>
            <a:r>
              <a:rPr lang="uk-UA" sz="6000" dirty="0" smtClean="0"/>
              <a:t> на високому рівні. Посібник адресований фахівцям з безпеки, а також студентам, аспірантам, викладачам вузів, які готують фахівців з безпеки.</a:t>
            </a:r>
            <a:endParaRPr lang="ru-RU" sz="6000" dirty="0" smtClean="0"/>
          </a:p>
          <a:p>
            <a:endParaRPr lang="ru-RU" dirty="0"/>
          </a:p>
        </p:txBody>
      </p:sp>
      <p:pic>
        <p:nvPicPr>
          <p:cNvPr id="5" name="Рисунок 4" descr="кібер 3.jpg"/>
          <p:cNvPicPr>
            <a:picLocks noChangeAspect="1"/>
          </p:cNvPicPr>
          <p:nvPr/>
        </p:nvPicPr>
        <p:blipFill>
          <a:blip r:embed="rId2" cstate="print"/>
          <a:stretch>
            <a:fillRect/>
          </a:stretch>
        </p:blipFill>
        <p:spPr>
          <a:xfrm>
            <a:off x="408692" y="1071546"/>
            <a:ext cx="3298154" cy="457198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2136</TotalTime>
  <Words>2726</Words>
  <PresentationFormat>Экран (4:3)</PresentationFormat>
  <Paragraphs>52</Paragraphs>
  <Slides>24</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24</vt:i4>
      </vt:variant>
    </vt:vector>
  </HeadingPairs>
  <TitlesOfParts>
    <vt:vector size="25" baseType="lpstr">
      <vt:lpstr>Поток</vt:lpstr>
      <vt:lpstr>Кібербезпека у ХХІ столітті</vt:lpstr>
      <vt:lpstr>Слайд 2</vt:lpstr>
      <vt:lpstr>Слайд 3</vt:lpstr>
      <vt:lpstr>Слайд 4</vt:lpstr>
      <vt:lpstr>          Кібербезпека – це реалізація заходів із захисту мереж, програмних продуктів та систем від цифрових атак. В Україні політика щодо кібербезпеки покладається на низку державних органів, а саме на Державну службу спеціального зв'язку та захисту інформації України, Національну поліцію України, Службу безпеки України, Міністерство оборони України та Генеральний штаб Збройних Сил України, розвідувальні органи, Національний банк України. В кожному із зазначених органів діють відповідні підрозділи. </vt:lpstr>
      <vt:lpstr>Повністю захиститися від кібератак неможливо. Проте виконання хоча б мінімальних правил техніки безпеки в мережі значно підвищить шанси, що ваші дані не будуть викрадені зловмисниками. Отже, пропонуємо ознайомитися з основними правилами:  ● користуватися виключно офіційним ПЗ і вчасно його оновлювати;  ● не завантажувати програмне забезпечення з ненадійних джерел; ● використовувати антивірусні програми для роботи з комп’ютерами;  ● нікому не передавати особисті персональні дані (пін коди карток, СVV коди, паролі до акаунтів тощо), навіть якщо вам намагаються вказати на необхідність таких дій з метою вирішення певного питання; ● не здійснювати платіжних операцій у відкритій, незахищеній мережі Wi-Fi; ● намагатися користуватися двофакторною аутентифікацією; ● не відкривати файли та листи від підозрілих джерел;  не переходити на підозрілі посилання та за спливаючими вікнами; ● не заходити на ненадійні сайти та не завантажувати з них жодне ПЗ; ● не вставляти у свій комп’ютер флешки та зовнішні диски, якщо не довіряєте  джерелу; ● періодично здійснювати резервне копіювання важливої інформації; ● тримати свої гаджети в полі зору, коли перебуваєте у місцях, де до них можуть отримати доступ сторонні особи.  </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Дякуємо за увагу!</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Кібербезпека у ХХІ столітті</dc:title>
  <dc:creator>user</dc:creator>
  <cp:lastModifiedBy>user</cp:lastModifiedBy>
  <cp:revision>164</cp:revision>
  <dcterms:created xsi:type="dcterms:W3CDTF">2022-09-01T10:24:59Z</dcterms:created>
  <dcterms:modified xsi:type="dcterms:W3CDTF">2025-02-28T11:13:15Z</dcterms:modified>
</cp:coreProperties>
</file>