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9" r:id="rId2"/>
    <p:sldId id="270" r:id="rId3"/>
    <p:sldId id="271" r:id="rId4"/>
    <p:sldId id="272" r:id="rId5"/>
    <p:sldId id="265" r:id="rId6"/>
    <p:sldId id="257" r:id="rId7"/>
    <p:sldId id="267" r:id="rId8"/>
    <p:sldId id="273" r:id="rId9"/>
    <p:sldId id="268" r:id="rId10"/>
    <p:sldId id="274" r:id="rId11"/>
    <p:sldId id="269" r:id="rId12"/>
    <p:sldId id="261" r:id="rId13"/>
    <p:sldId id="262" r:id="rId14"/>
    <p:sldId id="286" r:id="rId15"/>
    <p:sldId id="276" r:id="rId16"/>
    <p:sldId id="285" r:id="rId17"/>
    <p:sldId id="263" r:id="rId18"/>
    <p:sldId id="280" r:id="rId19"/>
    <p:sldId id="282" r:id="rId20"/>
    <p:sldId id="281" r:id="rId21"/>
    <p:sldId id="283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12" autoAdjust="0"/>
    <p:restoredTop sz="94660"/>
  </p:normalViewPr>
  <p:slideViewPr>
    <p:cSldViewPr>
      <p:cViewPr varScale="1">
        <p:scale>
          <a:sx n="91" d="100"/>
          <a:sy n="91" d="100"/>
        </p:scale>
        <p:origin x="-3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000240"/>
            <a:ext cx="7215238" cy="428756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Репозитарій</a:t>
            </a:r>
            <a:r>
              <a:rPr lang="uk-U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без таємниць: </a:t>
            </a:r>
            <a:br>
              <a:rPr lang="uk-U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пошук, доступ, використання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6286520"/>
            <a:ext cx="223913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©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Бібліотека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ДУІТЗ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000108"/>
            <a:ext cx="9001156" cy="58578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4. </a:t>
            </a:r>
            <a:r>
              <a:rPr lang="ru-RU" sz="2000" b="1" dirty="0" err="1" smtClean="0"/>
              <a:t>Агрегаційні</a:t>
            </a:r>
            <a:r>
              <a:rPr lang="ru-RU" sz="2000" dirty="0" smtClean="0"/>
              <a:t> </a:t>
            </a:r>
            <a:r>
              <a:rPr lang="ru-RU" sz="2000" dirty="0" err="1" smtClean="0"/>
              <a:t>чи</a:t>
            </a:r>
            <a:r>
              <a:rPr lang="ru-RU" sz="2000" dirty="0" smtClean="0"/>
              <a:t> </a:t>
            </a:r>
            <a:r>
              <a:rPr lang="ru-RU" sz="2000" b="1" dirty="0" err="1" smtClean="0"/>
              <a:t>міжінституційні</a:t>
            </a:r>
            <a:r>
              <a:rPr lang="ru-RU" sz="2000" dirty="0" smtClean="0"/>
              <a:t> (належать </a:t>
            </a:r>
            <a:r>
              <a:rPr lang="ru-RU" sz="2000" dirty="0" err="1" smtClean="0"/>
              <a:t>консорціуму</a:t>
            </a:r>
            <a:r>
              <a:rPr lang="ru-RU" sz="2000" dirty="0" smtClean="0"/>
              <a:t> </a:t>
            </a:r>
            <a:r>
              <a:rPr lang="uk-UA" sz="2000" dirty="0" smtClean="0"/>
              <a:t>університетів</a:t>
            </a:r>
            <a:r>
              <a:rPr lang="en-US" sz="2000" dirty="0" smtClean="0"/>
              <a:t>). </a:t>
            </a:r>
            <a:endParaRPr lang="ru-RU" sz="2000" dirty="0" smtClean="0"/>
          </a:p>
          <a:p>
            <a:endParaRPr lang="uk-UA" sz="2000" dirty="0" smtClean="0"/>
          </a:p>
          <a:p>
            <a:r>
              <a:rPr lang="ru-RU" sz="2000" dirty="0" smtClean="0"/>
              <a:t>В </a:t>
            </a:r>
            <a:r>
              <a:rPr lang="ru-RU" sz="2000" dirty="0" err="1" smtClean="0"/>
              <a:t>Японії</a:t>
            </a:r>
            <a:r>
              <a:rPr lang="ru-RU" sz="2000" dirty="0" smtClean="0"/>
              <a:t> створена </a:t>
            </a:r>
            <a:r>
              <a:rPr lang="ru-RU" sz="2000" dirty="0" err="1" smtClean="0"/>
              <a:t>Федерація</a:t>
            </a:r>
            <a:r>
              <a:rPr lang="ru-RU" sz="2000" dirty="0" smtClean="0"/>
              <a:t> </a:t>
            </a:r>
            <a:r>
              <a:rPr lang="ru-RU" sz="2000" dirty="0" err="1" smtClean="0"/>
              <a:t>цифрових</a:t>
            </a:r>
            <a:r>
              <a:rPr lang="ru-RU" sz="2000" dirty="0" smtClean="0"/>
              <a:t> </a:t>
            </a:r>
            <a:r>
              <a:rPr lang="ru-RU" sz="2000" dirty="0" err="1" smtClean="0"/>
              <a:t>репозитаріїв</a:t>
            </a:r>
            <a:r>
              <a:rPr lang="ru-RU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</a:t>
            </a:r>
            <a:r>
              <a:rPr lang="ru-RU" sz="2000" dirty="0" err="1" smtClean="0"/>
              <a:t>об'єднує</a:t>
            </a:r>
            <a:r>
              <a:rPr lang="ru-RU" sz="2000" dirty="0" smtClean="0"/>
              <a:t> 122 </a:t>
            </a:r>
            <a:r>
              <a:rPr lang="ru-RU" sz="2000" dirty="0" err="1" smtClean="0"/>
              <a:t>університетські</a:t>
            </a:r>
            <a:r>
              <a:rPr lang="ru-RU" sz="2000" dirty="0" smtClean="0"/>
              <a:t> </a:t>
            </a:r>
            <a:r>
              <a:rPr lang="ru-RU" sz="2000" dirty="0" err="1" smtClean="0"/>
              <a:t>архіви</a:t>
            </a:r>
            <a:r>
              <a:rPr lang="ru-RU" sz="2000" dirty="0" smtClean="0"/>
              <a:t> </a:t>
            </a:r>
            <a:r>
              <a:rPr lang="ru-RU" sz="2000" dirty="0" err="1" smtClean="0"/>
              <a:t>країни</a:t>
            </a:r>
            <a:r>
              <a:rPr lang="en-US" sz="2000" dirty="0" smtClean="0"/>
              <a:t>, </a:t>
            </a:r>
            <a:r>
              <a:rPr lang="uk-UA" sz="2000" dirty="0" smtClean="0"/>
              <a:t>а також існує </a:t>
            </a:r>
            <a:r>
              <a:rPr lang="ru-RU" sz="2000" dirty="0" err="1" smtClean="0"/>
              <a:t>японський</a:t>
            </a:r>
            <a:r>
              <a:rPr lang="ru-RU" sz="2000" dirty="0" smtClean="0"/>
              <a:t> </a:t>
            </a:r>
            <a:r>
              <a:rPr lang="ru-RU" sz="2000" dirty="0" err="1" smtClean="0"/>
              <a:t>консорціум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питань</a:t>
            </a:r>
            <a:r>
              <a:rPr lang="ru-RU" sz="2000" dirty="0" smtClean="0"/>
              <a:t> </a:t>
            </a:r>
            <a:r>
              <a:rPr lang="ru-RU" sz="2000" dirty="0" err="1" smtClean="0"/>
              <a:t>репозиторіїв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відкритого</a:t>
            </a:r>
            <a:r>
              <a:rPr lang="ru-RU" sz="2000" dirty="0" smtClean="0"/>
              <a:t> доступу (</a:t>
            </a:r>
            <a:r>
              <a:rPr lang="en-US" sz="2000" dirty="0" smtClean="0"/>
              <a:t>https://jpcoar.org</a:t>
            </a:r>
            <a:r>
              <a:rPr lang="ru-RU" sz="2000" dirty="0" smtClean="0"/>
              <a:t>).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uk-UA" sz="2000" dirty="0" smtClean="0"/>
          </a:p>
          <a:p>
            <a:endParaRPr lang="uk-UA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err="1" smtClean="0"/>
              <a:t>Український</a:t>
            </a:r>
            <a:r>
              <a:rPr lang="ru-RU" sz="2000" dirty="0" smtClean="0"/>
              <a:t> портал «</a:t>
            </a:r>
            <a:r>
              <a:rPr lang="ru-RU" sz="2000" dirty="0" err="1" smtClean="0"/>
              <a:t>Наукова</a:t>
            </a:r>
            <a:r>
              <a:rPr lang="ru-RU" sz="2000" dirty="0" smtClean="0"/>
              <a:t> </a:t>
            </a:r>
            <a:r>
              <a:rPr lang="ru-RU" sz="2000" dirty="0" err="1" smtClean="0"/>
              <a:t>періодика</a:t>
            </a:r>
            <a:r>
              <a:rPr lang="ru-RU" sz="2000" dirty="0" smtClean="0"/>
              <a:t> </a:t>
            </a:r>
            <a:r>
              <a:rPr lang="ru-RU" sz="2000" dirty="0" err="1" smtClean="0"/>
              <a:t>України</a:t>
            </a:r>
            <a:r>
              <a:rPr lang="ru-RU" sz="2000" dirty="0" smtClean="0"/>
              <a:t>» </a:t>
            </a:r>
            <a:r>
              <a:rPr lang="ru-RU" sz="2000" dirty="0" err="1" smtClean="0"/>
              <a:t>від</a:t>
            </a:r>
            <a:r>
              <a:rPr lang="ru-RU" sz="2000" dirty="0" smtClean="0"/>
              <a:t> </a:t>
            </a:r>
            <a:r>
              <a:rPr lang="ru-RU" sz="2000" dirty="0" err="1" smtClean="0"/>
              <a:t>Національної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бібліотеки</a:t>
            </a:r>
            <a:r>
              <a:rPr lang="ru-RU" sz="2000" dirty="0" smtClean="0"/>
              <a:t> </a:t>
            </a:r>
            <a:r>
              <a:rPr lang="ru-RU" sz="2000" dirty="0" err="1" smtClean="0"/>
              <a:t>України</a:t>
            </a:r>
            <a:r>
              <a:rPr lang="ru-RU" sz="2000" dirty="0" smtClean="0"/>
              <a:t> </a:t>
            </a:r>
            <a:r>
              <a:rPr lang="ru-RU" sz="2000" dirty="0" err="1" smtClean="0"/>
              <a:t>імені</a:t>
            </a:r>
            <a:r>
              <a:rPr lang="ru-RU" sz="2000" dirty="0" smtClean="0"/>
              <a:t> В. </a:t>
            </a:r>
            <a:r>
              <a:rPr lang="en-US" sz="2000" dirty="0" smtClean="0"/>
              <a:t>I. </a:t>
            </a:r>
            <a:r>
              <a:rPr lang="ru-RU" sz="2000" dirty="0" err="1" smtClean="0"/>
              <a:t>Вернадського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теж</a:t>
            </a:r>
            <a:r>
              <a:rPr lang="ru-RU" sz="2000" dirty="0" smtClean="0"/>
              <a:t> </a:t>
            </a:r>
            <a:r>
              <a:rPr lang="ru-RU" sz="2000" dirty="0" err="1" smtClean="0"/>
              <a:t>дуже</a:t>
            </a:r>
            <a:r>
              <a:rPr lang="ru-RU" sz="2000" dirty="0" smtClean="0"/>
              <a:t> </a:t>
            </a:r>
            <a:r>
              <a:rPr lang="ru-RU" sz="2000" dirty="0" err="1" smtClean="0"/>
              <a:t>прогресивний</a:t>
            </a:r>
            <a:r>
              <a:rPr lang="ru-RU" sz="2000" dirty="0" smtClean="0"/>
              <a:t> </a:t>
            </a:r>
            <a:r>
              <a:rPr lang="ru-RU" sz="2000" dirty="0" err="1" smtClean="0"/>
              <a:t>проєкт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2857496"/>
            <a:ext cx="9572660" cy="25796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2357430"/>
            <a:ext cx="4714876" cy="28704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928802"/>
            <a:ext cx="450059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будь-які</a:t>
            </a:r>
            <a:r>
              <a:rPr lang="ru-RU" dirty="0" smtClean="0"/>
              <a:t> </a:t>
            </a:r>
            <a:r>
              <a:rPr lang="ru-RU" dirty="0" err="1" smtClean="0"/>
              <a:t>оцифровані</a:t>
            </a:r>
            <a:r>
              <a:rPr lang="ru-RU" dirty="0" smtClean="0"/>
              <a:t> </a:t>
            </a:r>
            <a:r>
              <a:rPr lang="ru-RU" dirty="0" err="1" smtClean="0"/>
              <a:t>об'єкти</a:t>
            </a:r>
            <a:r>
              <a:rPr lang="ru-RU" dirty="0" smtClean="0"/>
              <a:t> </a:t>
            </a:r>
            <a:r>
              <a:rPr lang="ru-RU" dirty="0" err="1" smtClean="0"/>
              <a:t>наукової</a:t>
            </a:r>
            <a:r>
              <a:rPr lang="ru-RU" dirty="0" smtClean="0"/>
              <a:t>, </a:t>
            </a:r>
            <a:r>
              <a:rPr lang="ru-RU" dirty="0" err="1" smtClean="0"/>
              <a:t>освітньої</a:t>
            </a:r>
            <a:r>
              <a:rPr lang="ru-RU" dirty="0" smtClean="0"/>
              <a:t>, </a:t>
            </a:r>
            <a:r>
              <a:rPr lang="ru-RU" dirty="0" err="1" smtClean="0"/>
              <a:t>адміністративної</a:t>
            </a:r>
            <a:r>
              <a:rPr lang="ru-RU" dirty="0" smtClean="0"/>
              <a:t>, </a:t>
            </a:r>
            <a:r>
              <a:rPr lang="ru-RU" dirty="0" err="1" smtClean="0"/>
              <a:t>культурної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окремого</a:t>
            </a:r>
            <a:r>
              <a:rPr lang="ru-RU" dirty="0" smtClean="0"/>
              <a:t> </a:t>
            </a:r>
            <a:r>
              <a:rPr lang="ru-RU" dirty="0" err="1" smtClean="0"/>
              <a:t>дослідника</a:t>
            </a:r>
            <a:r>
              <a:rPr lang="ru-RU" dirty="0" smtClean="0"/>
              <a:t>, </a:t>
            </a:r>
            <a:r>
              <a:rPr lang="ru-RU" dirty="0" err="1" smtClean="0"/>
              <a:t>інституції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галузі</a:t>
            </a:r>
            <a:r>
              <a:rPr lang="ru-RU" dirty="0" smtClean="0"/>
              <a:t>. </a:t>
            </a:r>
          </a:p>
          <a:p>
            <a:endParaRPr lang="uk-UA" dirty="0" smtClean="0">
              <a:solidFill>
                <a:srgbClr val="FF0000"/>
              </a:solidFill>
            </a:endParaRPr>
          </a:p>
          <a:p>
            <a:r>
              <a:rPr lang="ru-RU" dirty="0" err="1" smtClean="0"/>
              <a:t>Репозитарій</a:t>
            </a:r>
            <a:r>
              <a:rPr lang="ru-RU" dirty="0" smtClean="0"/>
              <a:t> ДУІТЗ створено на </a:t>
            </a:r>
            <a:r>
              <a:rPr lang="ru-RU" dirty="0" err="1" smtClean="0"/>
              <a:t>базі</a:t>
            </a:r>
            <a:r>
              <a:rPr lang="ru-RU" dirty="0" smtClean="0"/>
              <a:t> </a:t>
            </a:r>
            <a:r>
              <a:rPr lang="ru-RU" dirty="0" err="1" smtClean="0"/>
              <a:t>програмного</a:t>
            </a:r>
            <a:r>
              <a:rPr lang="ru-RU" dirty="0" smtClean="0"/>
              <a:t>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en-US" b="1" dirty="0" err="1" smtClean="0"/>
              <a:t>DSpace</a:t>
            </a:r>
            <a:r>
              <a:rPr lang="en-US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 smtClean="0"/>
              <a:t>необхідні</a:t>
            </a:r>
            <a:r>
              <a:rPr lang="ru-RU" dirty="0" smtClean="0"/>
              <a:t> </a:t>
            </a:r>
            <a:r>
              <a:rPr lang="ru-RU" dirty="0" err="1" smtClean="0"/>
              <a:t>інструменти</a:t>
            </a:r>
            <a:r>
              <a:rPr lang="ru-RU" dirty="0" smtClean="0"/>
              <a:t> для </a:t>
            </a:r>
            <a:r>
              <a:rPr lang="ru-RU" dirty="0" err="1" smtClean="0"/>
              <a:t>завантаження</a:t>
            </a:r>
            <a:r>
              <a:rPr lang="ru-RU" dirty="0" smtClean="0"/>
              <a:t>, </a:t>
            </a:r>
            <a:r>
              <a:rPr lang="ru-RU" dirty="0" err="1" smtClean="0"/>
              <a:t>редагування</a:t>
            </a:r>
            <a:r>
              <a:rPr lang="ru-RU" dirty="0" smtClean="0"/>
              <a:t>, </a:t>
            </a:r>
            <a:r>
              <a:rPr lang="ru-RU" dirty="0" err="1" smtClean="0"/>
              <a:t>опису</a:t>
            </a:r>
            <a:r>
              <a:rPr lang="ru-RU" dirty="0" smtClean="0"/>
              <a:t> та </a:t>
            </a:r>
            <a:r>
              <a:rPr lang="ru-RU" dirty="0" err="1" smtClean="0"/>
              <a:t>розповсюдження</a:t>
            </a:r>
            <a:r>
              <a:rPr lang="ru-RU" dirty="0" smtClean="0"/>
              <a:t> </a:t>
            </a:r>
            <a:r>
              <a:rPr lang="ru-RU" dirty="0" err="1" smtClean="0"/>
              <a:t>цифрових</a:t>
            </a:r>
            <a:r>
              <a:rPr lang="ru-RU" dirty="0" smtClean="0"/>
              <a:t> </a:t>
            </a:r>
            <a:r>
              <a:rPr lang="ru-RU" dirty="0" err="1" smtClean="0"/>
              <a:t>матеріалів</a:t>
            </a:r>
            <a:r>
              <a:rPr lang="ru-RU" dirty="0" smtClean="0"/>
              <a:t>. </a:t>
            </a:r>
            <a:r>
              <a:rPr lang="ru-RU" dirty="0" err="1" smtClean="0"/>
              <a:t>Значною</a:t>
            </a:r>
            <a:r>
              <a:rPr lang="ru-RU" dirty="0" smtClean="0"/>
              <a:t> </a:t>
            </a:r>
            <a:r>
              <a:rPr lang="ru-RU" dirty="0" err="1" smtClean="0"/>
              <a:t>перевагою</a:t>
            </a:r>
            <a:r>
              <a:rPr lang="ru-RU" dirty="0" smtClean="0"/>
              <a:t> </a:t>
            </a:r>
            <a:r>
              <a:rPr lang="ru-RU" dirty="0" err="1" smtClean="0"/>
              <a:t>інституційного</a:t>
            </a:r>
            <a:r>
              <a:rPr lang="ru-RU" dirty="0" smtClean="0"/>
              <a:t> </a:t>
            </a:r>
            <a:r>
              <a:rPr lang="ru-RU" dirty="0" err="1" smtClean="0"/>
              <a:t>репозитарію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підтримка</a:t>
            </a:r>
            <a:r>
              <a:rPr lang="ru-RU" dirty="0" smtClean="0"/>
              <a:t>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файлових</a:t>
            </a:r>
            <a:r>
              <a:rPr lang="ru-RU" dirty="0" smtClean="0"/>
              <a:t> </a:t>
            </a:r>
            <a:r>
              <a:rPr lang="ru-RU" dirty="0" err="1" smtClean="0"/>
              <a:t>форматів</a:t>
            </a:r>
            <a:r>
              <a:rPr lang="ru-RU" dirty="0" smtClean="0"/>
              <a:t>, в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створені</a:t>
            </a:r>
            <a:r>
              <a:rPr lang="ru-RU" dirty="0" smtClean="0"/>
              <a:t> </a:t>
            </a:r>
            <a:r>
              <a:rPr lang="ru-RU" dirty="0" err="1" smtClean="0"/>
              <a:t>ресурси</a:t>
            </a:r>
            <a:r>
              <a:rPr lang="ru-RU" dirty="0" smtClean="0"/>
              <a:t>, </a:t>
            </a:r>
            <a:r>
              <a:rPr lang="ru-RU" dirty="0" err="1" smtClean="0"/>
              <a:t>зокрема</a:t>
            </a:r>
            <a:r>
              <a:rPr lang="ru-RU" dirty="0" smtClean="0"/>
              <a:t> </a:t>
            </a:r>
            <a:r>
              <a:rPr lang="en-US" b="1" dirty="0" err="1" smtClean="0"/>
              <a:t>pdf</a:t>
            </a:r>
            <a:r>
              <a:rPr lang="en-US" b="1" dirty="0" smtClean="0"/>
              <a:t>, </a:t>
            </a:r>
            <a:r>
              <a:rPr lang="en-US" b="1" dirty="0" err="1" smtClean="0"/>
              <a:t>ppt</a:t>
            </a:r>
            <a:r>
              <a:rPr lang="en-US" b="1" dirty="0" smtClean="0"/>
              <a:t>, </a:t>
            </a:r>
            <a:r>
              <a:rPr lang="en-US" b="1" dirty="0" err="1" smtClean="0"/>
              <a:t>xls</a:t>
            </a:r>
            <a:r>
              <a:rPr lang="en-US" b="1" dirty="0" smtClean="0"/>
              <a:t>, jpg, gif, mp3, </a:t>
            </a:r>
            <a:r>
              <a:rPr lang="en-US" b="1" dirty="0" err="1" smtClean="0"/>
              <a:t>avi</a:t>
            </a:r>
            <a:r>
              <a:rPr lang="en-US" b="1" dirty="0" smtClean="0"/>
              <a:t>. </a:t>
            </a:r>
            <a:endParaRPr lang="uk-UA" b="1" dirty="0" smtClean="0"/>
          </a:p>
          <a:p>
            <a:endParaRPr lang="uk-UA" b="1" dirty="0" smtClean="0"/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071546"/>
            <a:ext cx="8715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Види документів, які зберігають в </a:t>
            </a:r>
            <a:r>
              <a:rPr lang="uk-UA" sz="3200" b="1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репозитаріях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429684" cy="1362456"/>
          </a:xfrm>
        </p:spPr>
        <p:txBody>
          <a:bodyPr/>
          <a:lstStyle/>
          <a:p>
            <a:r>
              <a:rPr lang="uk-UA" dirty="0" smtClean="0"/>
              <a:t>       </a:t>
            </a:r>
            <a:r>
              <a:rPr lang="uk-UA" sz="4000" dirty="0" smtClean="0"/>
              <a:t>Для чого потрібен </a:t>
            </a:r>
            <a:r>
              <a:rPr lang="uk-UA" sz="4000" dirty="0" err="1" smtClean="0"/>
              <a:t>репозитарій</a:t>
            </a:r>
            <a:r>
              <a:rPr lang="uk-UA" sz="4000" dirty="0" smtClean="0"/>
              <a:t>?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785926"/>
            <a:ext cx="4500594" cy="4714908"/>
          </a:xfrm>
        </p:spPr>
        <p:txBody>
          <a:bodyPr>
            <a:normAutofit lnSpcReduction="10000"/>
          </a:bodyPr>
          <a:lstStyle/>
          <a:p>
            <a:r>
              <a:rPr lang="uk-UA" sz="2000" dirty="0" smtClean="0">
                <a:latin typeface="Georgia"/>
              </a:rPr>
              <a:t>● </a:t>
            </a:r>
            <a:r>
              <a:rPr lang="uk-UA" sz="2000" dirty="0" smtClean="0"/>
              <a:t>Для написання доповідей, рефератів, курсових та дипломних робіт, навчальних проєктів, а також наукових та дисертаційних досліджень</a:t>
            </a:r>
          </a:p>
          <a:p>
            <a:endParaRPr lang="uk-UA" sz="2000" dirty="0" smtClean="0"/>
          </a:p>
          <a:p>
            <a:r>
              <a:rPr lang="uk-UA" sz="2000" dirty="0" smtClean="0">
                <a:latin typeface="Georgia"/>
              </a:rPr>
              <a:t>● </a:t>
            </a:r>
            <a:r>
              <a:rPr lang="uk-UA" sz="2000" dirty="0" smtClean="0"/>
              <a:t>Для збереження в електронному вигляді наукового здобутку, створеного спільнотою університету</a:t>
            </a:r>
          </a:p>
          <a:p>
            <a:endParaRPr lang="uk-UA" sz="2000" dirty="0" smtClean="0"/>
          </a:p>
          <a:p>
            <a:r>
              <a:rPr lang="uk-UA" sz="2000" dirty="0" smtClean="0">
                <a:latin typeface="Georgia"/>
              </a:rPr>
              <a:t>● </a:t>
            </a:r>
            <a:r>
              <a:rPr lang="uk-UA" sz="2000" dirty="0" smtClean="0"/>
              <a:t>Для безперервного вільного доступу з будь-якої точки світу</a:t>
            </a:r>
          </a:p>
          <a:p>
            <a:endParaRPr lang="uk-UA" sz="2000" dirty="0" smtClean="0"/>
          </a:p>
          <a:p>
            <a:r>
              <a:rPr lang="uk-UA" sz="2000" dirty="0" smtClean="0">
                <a:latin typeface="Georgia"/>
              </a:rPr>
              <a:t>● </a:t>
            </a:r>
            <a:r>
              <a:rPr lang="uk-UA" sz="2000" dirty="0" smtClean="0"/>
              <a:t>Для розвитку наукової діяльності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6" name="Рисунок 5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714488"/>
            <a:ext cx="3071834" cy="4824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71744"/>
            <a:ext cx="9144000" cy="6003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uk-UA" sz="4400" dirty="0" smtClean="0"/>
              <a:t>Специфіка електронного архіву ДУІТЗ</a:t>
            </a:r>
            <a:endParaRPr lang="ru-RU" sz="4400" dirty="0"/>
          </a:p>
        </p:txBody>
      </p:sp>
      <p:pic>
        <p:nvPicPr>
          <p:cNvPr id="4" name="Рисунок 3" descr="реп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4488"/>
            <a:ext cx="9144000" cy="2885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500042"/>
            <a:ext cx="7058020" cy="1362456"/>
          </a:xfrm>
        </p:spPr>
        <p:txBody>
          <a:bodyPr/>
          <a:lstStyle/>
          <a:p>
            <a:r>
              <a:rPr lang="ru-RU" sz="3600" dirty="0" err="1" smtClean="0"/>
              <a:t>Нормативн</a:t>
            </a:r>
            <a:r>
              <a:rPr lang="uk-UA" sz="3600" dirty="0" smtClean="0"/>
              <a:t>і документи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2285992"/>
            <a:ext cx="4786346" cy="336710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uk-UA" sz="2000" dirty="0" smtClean="0"/>
              <a:t>Положення про </a:t>
            </a:r>
            <a:r>
              <a:rPr lang="uk-UA" sz="2000" dirty="0" err="1" smtClean="0"/>
              <a:t>репозитарій</a:t>
            </a:r>
            <a:r>
              <a:rPr lang="uk-UA" sz="2000" dirty="0" smtClean="0"/>
              <a:t> академічних  текстів ДУІТЗ</a:t>
            </a:r>
          </a:p>
          <a:p>
            <a:pPr marL="457200" indent="-457200">
              <a:buFont typeface="Wingdings 2"/>
              <a:buAutoNum type="arabicPeriod"/>
            </a:pPr>
            <a:r>
              <a:rPr lang="uk-UA" sz="2000" dirty="0" smtClean="0"/>
              <a:t>Договір приєднання про передачу невиключних прав на використання твору (для авторів публікацій)</a:t>
            </a:r>
            <a:endParaRPr lang="ru-RU" sz="2000" dirty="0" smtClean="0"/>
          </a:p>
          <a:p>
            <a:pPr marL="457200" indent="-457200">
              <a:buAutoNum type="arabicPeriod"/>
            </a:pPr>
            <a:endParaRPr lang="uk-UA" dirty="0" smtClean="0"/>
          </a:p>
        </p:txBody>
      </p:sp>
      <p:pic>
        <p:nvPicPr>
          <p:cNvPr id="4" name="Рисунок 3" descr="Sca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142984"/>
            <a:ext cx="3714776" cy="51448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Sca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4357694"/>
            <a:ext cx="4931760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8305800" cy="1143000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Основні фонди</a:t>
            </a:r>
            <a:endParaRPr lang="ru-RU" sz="4000" dirty="0"/>
          </a:p>
        </p:txBody>
      </p:sp>
      <p:pic>
        <p:nvPicPr>
          <p:cNvPr id="3" name="Рисунок 2" descr="пошук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1500174"/>
            <a:ext cx="9433984" cy="4643470"/>
          </a:xfrm>
          <a:prstGeom prst="rect">
            <a:avLst/>
          </a:prstGeom>
        </p:spPr>
      </p:pic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408" y="2114203"/>
            <a:ext cx="4618136" cy="3243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шук 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85860"/>
            <a:ext cx="8572561" cy="53451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42852"/>
            <a:ext cx="8305800" cy="1143000"/>
          </a:xfrm>
        </p:spPr>
        <p:txBody>
          <a:bodyPr>
            <a:normAutofit/>
          </a:bodyPr>
          <a:lstStyle/>
          <a:p>
            <a:r>
              <a:rPr lang="uk-UA" sz="3400" dirty="0" err="1" smtClean="0"/>
              <a:t>Підфонди</a:t>
            </a:r>
            <a:r>
              <a:rPr lang="uk-UA" sz="3400" dirty="0" smtClean="0"/>
              <a:t> і колекції</a:t>
            </a:r>
            <a:endParaRPr lang="ru-RU" sz="3400" dirty="0"/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7" y="3571876"/>
            <a:ext cx="3549305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7772400" cy="1362456"/>
          </a:xfrm>
        </p:spPr>
        <p:txBody>
          <a:bodyPr/>
          <a:lstStyle/>
          <a:p>
            <a:r>
              <a:rPr lang="uk-UA" sz="4000" dirty="0" smtClean="0"/>
              <a:t>Пошук у </a:t>
            </a:r>
            <a:r>
              <a:rPr lang="uk-UA" sz="4000" dirty="0" err="1" smtClean="0"/>
              <a:t>репозитарії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857364"/>
            <a:ext cx="7772400" cy="15097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пошук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428736"/>
            <a:ext cx="7858180" cy="5225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071546"/>
            <a:ext cx="8001056" cy="5429288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latin typeface="Georgia"/>
              </a:rPr>
              <a:t>● </a:t>
            </a:r>
            <a:r>
              <a:rPr lang="uk-UA" dirty="0" smtClean="0"/>
              <a:t>За прізвищем автора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pPr algn="ctr"/>
            <a:r>
              <a:rPr lang="uk-UA" dirty="0" smtClean="0">
                <a:latin typeface="Georgia"/>
              </a:rPr>
              <a:t>● </a:t>
            </a:r>
            <a:r>
              <a:rPr lang="uk-UA" dirty="0" smtClean="0"/>
              <a:t>За назвою публікації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pPr algn="ctr"/>
            <a:r>
              <a:rPr lang="uk-UA" dirty="0" smtClean="0">
                <a:latin typeface="Georgia"/>
              </a:rPr>
              <a:t>● </a:t>
            </a:r>
            <a:r>
              <a:rPr lang="uk-UA" dirty="0" smtClean="0"/>
              <a:t>За ключовими словами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пошук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643050"/>
            <a:ext cx="4078296" cy="785818"/>
          </a:xfrm>
          <a:prstGeom prst="rect">
            <a:avLst/>
          </a:prstGeom>
        </p:spPr>
      </p:pic>
      <p:pic>
        <p:nvPicPr>
          <p:cNvPr id="5" name="Рисунок 4" descr="пошук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3214686"/>
            <a:ext cx="4242318" cy="857256"/>
          </a:xfrm>
          <a:prstGeom prst="rect">
            <a:avLst/>
          </a:prstGeom>
        </p:spPr>
      </p:pic>
      <p:pic>
        <p:nvPicPr>
          <p:cNvPr id="6" name="Рисунок 5" descr="пошук 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4929198"/>
            <a:ext cx="4356740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шук 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079357"/>
            <a:ext cx="9001156" cy="5778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8792" y="142852"/>
            <a:ext cx="8327928" cy="1362456"/>
          </a:xfrm>
        </p:spPr>
        <p:txBody>
          <a:bodyPr/>
          <a:lstStyle/>
          <a:p>
            <a:pPr algn="ctr"/>
            <a:r>
              <a:rPr lang="uk-UA" sz="4000" dirty="0" smtClean="0"/>
              <a:t>Вільний доступ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714488"/>
            <a:ext cx="4714908" cy="48577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Минуло </a:t>
            </a:r>
            <a:r>
              <a:rPr lang="ru-RU" sz="2000" dirty="0" err="1" smtClean="0"/>
              <a:t>вже</a:t>
            </a:r>
            <a:r>
              <a:rPr lang="ru-RU" sz="2000" dirty="0" smtClean="0"/>
              <a:t> 34 роки </a:t>
            </a:r>
            <a:r>
              <a:rPr lang="ru-RU" sz="2000" dirty="0" err="1" smtClean="0"/>
              <a:t>від</a:t>
            </a:r>
            <a:r>
              <a:rPr lang="ru-RU" sz="2000" dirty="0" smtClean="0"/>
              <a:t> </a:t>
            </a:r>
            <a:r>
              <a:rPr lang="ru-RU" sz="2000" dirty="0" err="1" smtClean="0"/>
              <a:t>появи</a:t>
            </a:r>
            <a:r>
              <a:rPr lang="ru-RU" sz="2000" dirty="0" smtClean="0"/>
              <a:t> </a:t>
            </a:r>
            <a:r>
              <a:rPr lang="ru-RU" sz="2000" dirty="0" err="1" smtClean="0"/>
              <a:t>першого</a:t>
            </a:r>
            <a:r>
              <a:rPr lang="ru-RU" sz="2000" dirty="0" smtClean="0"/>
              <a:t> </a:t>
            </a:r>
            <a:r>
              <a:rPr lang="ru-RU" sz="2000" b="1" dirty="0" err="1" smtClean="0"/>
              <a:t>електронного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архіву</a:t>
            </a:r>
            <a:r>
              <a:rPr lang="ru-RU" sz="2000" dirty="0" smtClean="0"/>
              <a:t>: у </a:t>
            </a:r>
            <a:r>
              <a:rPr lang="ru-RU" sz="2000" dirty="0" err="1" smtClean="0"/>
              <a:t>серпні</a:t>
            </a:r>
            <a:r>
              <a:rPr lang="ru-RU" sz="2000" dirty="0" smtClean="0"/>
              <a:t> 1991 </a:t>
            </a:r>
            <a:r>
              <a:rPr lang="ru-RU" sz="2000" dirty="0" err="1" smtClean="0"/>
              <a:t>p</a:t>
            </a:r>
            <a:r>
              <a:rPr lang="ru-RU" sz="2000" dirty="0" smtClean="0"/>
              <a:t>. </a:t>
            </a:r>
            <a:r>
              <a:rPr lang="ru-RU" sz="2000" dirty="0" err="1" smtClean="0"/>
              <a:t>Фізик</a:t>
            </a:r>
            <a:r>
              <a:rPr lang="ru-RU" sz="2000" dirty="0" smtClean="0"/>
              <a:t> </a:t>
            </a:r>
            <a:r>
              <a:rPr lang="ru-RU" sz="2000" dirty="0" err="1" smtClean="0"/>
              <a:t>Пауль</a:t>
            </a:r>
            <a:r>
              <a:rPr lang="ru-RU" sz="2000" dirty="0" smtClean="0"/>
              <a:t> </a:t>
            </a:r>
            <a:r>
              <a:rPr lang="ru-RU" sz="2000" dirty="0" err="1" smtClean="0"/>
              <a:t>Гінспарг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Національної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лабораторії</a:t>
            </a:r>
            <a:r>
              <a:rPr lang="ru-RU" sz="2000" dirty="0" smtClean="0"/>
              <a:t> </a:t>
            </a:r>
            <a:r>
              <a:rPr lang="ru-RU" sz="2000" dirty="0" err="1" smtClean="0"/>
              <a:t>Лос</a:t>
            </a:r>
            <a:r>
              <a:rPr lang="ru-RU" sz="2000" dirty="0" smtClean="0"/>
              <a:t> </a:t>
            </a:r>
            <a:r>
              <a:rPr lang="ru-RU" sz="2000" dirty="0" err="1" smtClean="0"/>
              <a:t>Аламос</a:t>
            </a:r>
            <a:r>
              <a:rPr lang="ru-RU" sz="2000" dirty="0" smtClean="0"/>
              <a:t> (США) </a:t>
            </a:r>
            <a:r>
              <a:rPr lang="ru-RU" sz="2000" dirty="0" err="1" smtClean="0"/>
              <a:t>організував</a:t>
            </a:r>
            <a:r>
              <a:rPr lang="ru-RU" sz="2000" dirty="0" smtClean="0"/>
              <a:t> сервер </a:t>
            </a:r>
            <a:r>
              <a:rPr lang="en-US" sz="2000" b="1" dirty="0" smtClean="0"/>
              <a:t>arXiv.org</a:t>
            </a:r>
            <a:r>
              <a:rPr lang="ru-RU" sz="2000" dirty="0" smtClean="0"/>
              <a:t> для</a:t>
            </a:r>
          </a:p>
          <a:p>
            <a:r>
              <a:rPr lang="ru-RU" sz="2000" dirty="0" err="1" smtClean="0"/>
              <a:t>е-публікацій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фізики</a:t>
            </a:r>
            <a:r>
              <a:rPr lang="ru-RU" sz="2000" dirty="0" smtClean="0"/>
              <a:t> </a:t>
            </a:r>
            <a:r>
              <a:rPr lang="ru-RU" sz="2000" dirty="0" err="1" smtClean="0"/>
              <a:t>високих</a:t>
            </a:r>
            <a:r>
              <a:rPr lang="ru-RU" sz="2000" dirty="0" smtClean="0"/>
              <a:t> </a:t>
            </a:r>
            <a:r>
              <a:rPr lang="ru-RU" sz="2000" dirty="0" err="1" smtClean="0"/>
              <a:t>енергій</a:t>
            </a:r>
            <a:r>
              <a:rPr lang="ru-RU" sz="2000" dirty="0" smtClean="0"/>
              <a:t>, </a:t>
            </a:r>
            <a:r>
              <a:rPr lang="ru-RU" sz="2000" dirty="0" err="1" smtClean="0"/>
              <a:t>щоб</a:t>
            </a:r>
            <a:r>
              <a:rPr lang="ru-RU" sz="2000" dirty="0" smtClean="0"/>
              <a:t> </a:t>
            </a:r>
            <a:r>
              <a:rPr lang="ru-RU" sz="2000" dirty="0" err="1" smtClean="0"/>
              <a:t>фахівці</a:t>
            </a:r>
            <a:r>
              <a:rPr lang="ru-RU" sz="2000" dirty="0" smtClean="0"/>
              <a:t> могли, </a:t>
            </a:r>
            <a:r>
              <a:rPr lang="ru-RU" sz="2000" dirty="0" err="1" smtClean="0"/>
              <a:t>виклавши</a:t>
            </a:r>
            <a:r>
              <a:rPr lang="ru-RU" sz="2000" dirty="0" smtClean="0"/>
              <a:t> </a:t>
            </a:r>
            <a:r>
              <a:rPr lang="ru-RU" sz="2000" dirty="0" err="1" smtClean="0"/>
              <a:t>свої</a:t>
            </a:r>
            <a:r>
              <a:rPr lang="ru-RU" sz="2000" dirty="0" smtClean="0"/>
              <a:t> </a:t>
            </a:r>
            <a:r>
              <a:rPr lang="ru-RU" sz="2000" dirty="0" err="1" smtClean="0"/>
              <a:t>препринти</a:t>
            </a:r>
            <a:r>
              <a:rPr lang="ru-RU" sz="2000" dirty="0" smtClean="0"/>
              <a:t> </a:t>
            </a:r>
            <a:r>
              <a:rPr lang="ru-RU" sz="2000" dirty="0" err="1" smtClean="0"/>
              <a:t>чи</a:t>
            </a:r>
            <a:r>
              <a:rPr lang="ru-RU" sz="2000" dirty="0" smtClean="0"/>
              <a:t> </a:t>
            </a:r>
            <a:r>
              <a:rPr lang="ru-RU" sz="2000" dirty="0" err="1" smtClean="0"/>
              <a:t>вже</a:t>
            </a:r>
            <a:r>
              <a:rPr lang="ru-RU" sz="2000" dirty="0" smtClean="0"/>
              <a:t> </a:t>
            </a:r>
            <a:r>
              <a:rPr lang="ru-RU" sz="2000" dirty="0" err="1" smtClean="0"/>
              <a:t>опубліковані</a:t>
            </a:r>
            <a:r>
              <a:rPr lang="ru-RU" sz="2000" dirty="0" smtClean="0"/>
              <a:t> </a:t>
            </a:r>
            <a:r>
              <a:rPr lang="ru-RU" sz="2000" dirty="0" err="1" smtClean="0"/>
              <a:t>роботи</a:t>
            </a:r>
            <a:r>
              <a:rPr lang="ru-RU" sz="2000" dirty="0" smtClean="0"/>
              <a:t>, </a:t>
            </a:r>
            <a:r>
              <a:rPr lang="ru-RU" sz="2000" dirty="0" err="1" smtClean="0"/>
              <a:t>дискутувати</a:t>
            </a:r>
            <a:r>
              <a:rPr lang="ru-RU" sz="2000" dirty="0" smtClean="0"/>
              <a:t> та </a:t>
            </a:r>
            <a:r>
              <a:rPr lang="ru-RU" sz="2000" dirty="0" err="1" smtClean="0"/>
              <a:t>обмінюватися</a:t>
            </a:r>
            <a:r>
              <a:rPr lang="ru-RU" sz="2000" dirty="0" smtClean="0"/>
              <a:t> думками. </a:t>
            </a:r>
            <a:r>
              <a:rPr lang="ru-RU" sz="2000" dirty="0" err="1" smtClean="0"/>
              <a:t>Наразі</a:t>
            </a:r>
            <a:r>
              <a:rPr lang="ru-RU" sz="2000" dirty="0" smtClean="0"/>
              <a:t> </a:t>
            </a:r>
            <a:r>
              <a:rPr lang="ru-RU" sz="2000" dirty="0" err="1" smtClean="0"/>
              <a:t>це</a:t>
            </a:r>
            <a:r>
              <a:rPr lang="ru-RU" sz="2000" dirty="0" smtClean="0"/>
              <a:t> один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найбільших</a:t>
            </a:r>
            <a:r>
              <a:rPr lang="ru-RU" sz="2000" dirty="0" smtClean="0"/>
              <a:t> (2 400 000 </a:t>
            </a:r>
            <a:r>
              <a:rPr lang="ru-RU" sz="2000" dirty="0" err="1" smtClean="0"/>
              <a:t>публікацій</a:t>
            </a:r>
            <a:r>
              <a:rPr lang="ru-RU" sz="2000" dirty="0" smtClean="0"/>
              <a:t>) </a:t>
            </a:r>
            <a:r>
              <a:rPr lang="ru-RU" sz="2000" dirty="0" err="1" smtClean="0"/>
              <a:t>відкритих</a:t>
            </a:r>
            <a:r>
              <a:rPr lang="ru-RU" sz="2000" dirty="0" smtClean="0"/>
              <a:t> </a:t>
            </a:r>
            <a:r>
              <a:rPr lang="ru-RU" sz="2000" dirty="0" err="1" smtClean="0"/>
              <a:t>електронних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архівів</a:t>
            </a:r>
            <a:r>
              <a:rPr lang="ru-RU" sz="2000" dirty="0" smtClean="0"/>
              <a:t>, </a:t>
            </a:r>
            <a:r>
              <a:rPr lang="ru-RU" sz="2000" dirty="0" err="1" smtClean="0"/>
              <a:t>який</a:t>
            </a:r>
            <a:r>
              <a:rPr lang="ru-RU" sz="2000" dirty="0" smtClean="0"/>
              <a:t> </a:t>
            </a:r>
            <a:r>
              <a:rPr lang="ru-RU" sz="2000" dirty="0" err="1" smtClean="0"/>
              <a:t>докорінно</a:t>
            </a:r>
            <a:r>
              <a:rPr lang="ru-RU" sz="2000" dirty="0" smtClean="0"/>
              <a:t> </a:t>
            </a:r>
            <a:r>
              <a:rPr lang="ru-RU" sz="2000" dirty="0" err="1" smtClean="0"/>
              <a:t>змінив</a:t>
            </a:r>
            <a:r>
              <a:rPr lang="ru-RU" sz="2000" dirty="0" smtClean="0"/>
              <a:t> парадигму </a:t>
            </a:r>
            <a:r>
              <a:rPr lang="ru-RU" sz="2000" dirty="0" err="1" smtClean="0"/>
              <a:t>наукової</a:t>
            </a:r>
            <a:r>
              <a:rPr lang="ru-RU" sz="2000" dirty="0" smtClean="0"/>
              <a:t> </a:t>
            </a:r>
            <a:r>
              <a:rPr lang="ru-RU" sz="2000" dirty="0" err="1" smtClean="0"/>
              <a:t>комунікації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Рисунок 3" descr="18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357298"/>
            <a:ext cx="3714776" cy="47143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Participants_at_Budapest_meeting,_December_1,_200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2357430"/>
            <a:ext cx="1196340" cy="792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шук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570" y="785794"/>
            <a:ext cx="9293809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643050"/>
            <a:ext cx="6602475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772400" cy="1362456"/>
          </a:xfrm>
        </p:spPr>
        <p:txBody>
          <a:bodyPr/>
          <a:lstStyle/>
          <a:p>
            <a:pPr algn="ctr"/>
            <a:r>
              <a:rPr lang="uk-UA" sz="4000" dirty="0" smtClean="0"/>
              <a:t>Дякуємо за увагу!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772400" cy="1362456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/>
              <a:t>Список використаних джерел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78581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dirty="0" smtClean="0"/>
              <a:t>Lynch C. A. Institutional repositories: Essential infrastructure for scholarship in the Digital Age [Electronic resource]</a:t>
            </a:r>
            <a:r>
              <a:rPr lang="uk-UA" dirty="0" smtClean="0"/>
              <a:t> </a:t>
            </a:r>
            <a:r>
              <a:rPr lang="en-US" dirty="0" smtClean="0"/>
              <a:t>// Association of Research Libraries. 2003. N. 226. P. l-7.</a:t>
            </a:r>
            <a:endParaRPr lang="ru-RU" dirty="0" smtClean="0"/>
          </a:p>
          <a:p>
            <a:pPr marL="342900" indent="-342900" algn="just">
              <a:buAutoNum type="arabicPeriod"/>
            </a:pPr>
            <a:endParaRPr lang="ru-RU" dirty="0" smtClean="0"/>
          </a:p>
          <a:p>
            <a:pPr marL="342900" indent="-342900" algn="just">
              <a:buAutoNum type="arabicPeriod"/>
            </a:pPr>
            <a:r>
              <a:rPr lang="ru-RU" dirty="0" err="1" smtClean="0"/>
              <a:t>Національний</a:t>
            </a:r>
            <a:r>
              <a:rPr lang="ru-RU" dirty="0" smtClean="0"/>
              <a:t> </a:t>
            </a:r>
            <a:r>
              <a:rPr lang="ru-RU" dirty="0" err="1" smtClean="0"/>
              <a:t>репозитарій</a:t>
            </a:r>
            <a:r>
              <a:rPr lang="ru-RU" dirty="0" smtClean="0"/>
              <a:t> </a:t>
            </a:r>
            <a:r>
              <a:rPr lang="ru-RU" dirty="0" err="1" smtClean="0"/>
              <a:t>академічних</a:t>
            </a:r>
            <a:r>
              <a:rPr lang="ru-RU" dirty="0" smtClean="0"/>
              <a:t> </a:t>
            </a:r>
            <a:r>
              <a:rPr lang="ru-RU" dirty="0" err="1" smtClean="0"/>
              <a:t>текстів</a:t>
            </a:r>
            <a:r>
              <a:rPr lang="ru-RU" dirty="0" smtClean="0"/>
              <a:t> : </a:t>
            </a:r>
            <a:r>
              <a:rPr lang="ru-RU" dirty="0" err="1" smtClean="0"/>
              <a:t>відкритий</a:t>
            </a:r>
            <a:r>
              <a:rPr lang="ru-RU" dirty="0" smtClean="0"/>
              <a:t> доступ</a:t>
            </a:r>
          </a:p>
          <a:p>
            <a:pPr algn="just"/>
            <a:r>
              <a:rPr lang="ru-RU" dirty="0" smtClean="0"/>
              <a:t>до </a:t>
            </a:r>
            <a:r>
              <a:rPr lang="ru-RU" dirty="0" err="1" smtClean="0"/>
              <a:t>наукової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: </a:t>
            </a:r>
            <a:r>
              <a:rPr lang="ru-RU" dirty="0" err="1" smtClean="0"/>
              <a:t>монографія</a:t>
            </a:r>
            <a:r>
              <a:rPr lang="ru-RU" dirty="0" smtClean="0"/>
              <a:t> / О. С. </a:t>
            </a:r>
            <a:r>
              <a:rPr lang="ru-RU" dirty="0" err="1" smtClean="0"/>
              <a:t>Чмир</a:t>
            </a:r>
            <a:r>
              <a:rPr lang="ru-RU" dirty="0" smtClean="0"/>
              <a:t>, Т. К. Кваша,</a:t>
            </a:r>
          </a:p>
          <a:p>
            <a:pPr algn="just"/>
            <a:r>
              <a:rPr lang="ru-RU" dirty="0" smtClean="0"/>
              <a:t>Т. О. Ярошенко та </a:t>
            </a:r>
            <a:r>
              <a:rPr lang="ru-RU" dirty="0" err="1" smtClean="0"/>
              <a:t>ін</a:t>
            </a:r>
            <a:r>
              <a:rPr lang="ru-RU" dirty="0" smtClean="0"/>
              <a:t>. – К</a:t>
            </a:r>
            <a:r>
              <a:rPr lang="uk-UA" dirty="0" err="1" smtClean="0"/>
              <a:t>иїв</a:t>
            </a:r>
            <a:r>
              <a:rPr lang="ru-RU" dirty="0" smtClean="0"/>
              <a:t> : ДНУ «</a:t>
            </a:r>
            <a:r>
              <a:rPr lang="ru-RU" dirty="0" err="1" smtClean="0"/>
              <a:t>УкрІНТЕІ</a:t>
            </a:r>
            <a:r>
              <a:rPr lang="ru-RU" dirty="0" smtClean="0"/>
              <a:t>», 2017. 200 с.</a:t>
            </a: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642918"/>
            <a:ext cx="8858312" cy="635795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Про кризу </a:t>
            </a:r>
            <a:r>
              <a:rPr lang="ru-RU" sz="1800" dirty="0" err="1" smtClean="0">
                <a:solidFill>
                  <a:schemeClr val="tx1"/>
                </a:solidFill>
              </a:rPr>
              <a:t>видань</a:t>
            </a:r>
            <a:r>
              <a:rPr lang="ru-RU" sz="1800" dirty="0" smtClean="0">
                <a:solidFill>
                  <a:schemeClr val="tx1"/>
                </a:solidFill>
              </a:rPr>
              <a:t> почали </a:t>
            </a:r>
            <a:r>
              <a:rPr lang="ru-RU" sz="1800" dirty="0" err="1" smtClean="0">
                <a:solidFill>
                  <a:schemeClr val="tx1"/>
                </a:solidFill>
              </a:rPr>
              <a:t>говорити</a:t>
            </a:r>
            <a:r>
              <a:rPr lang="ru-RU" sz="1800" dirty="0" smtClean="0">
                <a:solidFill>
                  <a:schemeClr val="tx1"/>
                </a:solidFill>
              </a:rPr>
              <a:t> як </a:t>
            </a:r>
            <a:r>
              <a:rPr lang="ru-RU" sz="1800" dirty="0" err="1" smtClean="0">
                <a:solidFill>
                  <a:schemeClr val="tx1"/>
                </a:solidFill>
              </a:rPr>
              <a:t>мінімум</a:t>
            </a:r>
            <a:r>
              <a:rPr lang="ru-RU" sz="1800" dirty="0" smtClean="0">
                <a:solidFill>
                  <a:schemeClr val="tx1"/>
                </a:solidFill>
              </a:rPr>
              <a:t> 40-50 </a:t>
            </a:r>
            <a:r>
              <a:rPr lang="ru-RU" sz="1800" dirty="0" err="1" smtClean="0">
                <a:solidFill>
                  <a:schemeClr val="tx1"/>
                </a:solidFill>
              </a:rPr>
              <a:t>років</a:t>
            </a:r>
            <a:r>
              <a:rPr lang="ru-RU" sz="1800" dirty="0" smtClean="0">
                <a:solidFill>
                  <a:schemeClr val="tx1"/>
                </a:solidFill>
              </a:rPr>
              <a:t> тому. </a:t>
            </a:r>
            <a:r>
              <a:rPr lang="ru-RU" sz="1800" dirty="0" err="1" smtClean="0">
                <a:solidFill>
                  <a:schemeClr val="tx1"/>
                </a:solidFill>
              </a:rPr>
              <a:t>Тривалі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err="1" smtClean="0">
                <a:solidFill>
                  <a:schemeClr val="tx1"/>
                </a:solidFill>
              </a:rPr>
              <a:t>дискусії</a:t>
            </a:r>
            <a:r>
              <a:rPr lang="ru-RU" sz="1800" dirty="0" smtClean="0">
                <a:solidFill>
                  <a:schemeClr val="tx1"/>
                </a:solidFill>
              </a:rPr>
              <a:t> про </a:t>
            </a:r>
            <a:r>
              <a:rPr lang="ru-RU" sz="1800" dirty="0" err="1" smtClean="0">
                <a:solidFill>
                  <a:schemeClr val="tx1"/>
                </a:solidFill>
              </a:rPr>
              <a:t>недосконалість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наявної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журнальної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моделі</a:t>
            </a:r>
            <a:r>
              <a:rPr lang="ru-RU" sz="1800" dirty="0" smtClean="0">
                <a:solidFill>
                  <a:schemeClr val="tx1"/>
                </a:solidFill>
              </a:rPr>
              <a:t> та </a:t>
            </a:r>
            <a:r>
              <a:rPr lang="ru-RU" sz="1800" dirty="0" err="1" smtClean="0">
                <a:solidFill>
                  <a:schemeClr val="tx1"/>
                </a:solidFill>
              </a:rPr>
              <a:t>прагнення</a:t>
            </a:r>
            <a:r>
              <a:rPr lang="ru-RU" sz="1800" dirty="0" smtClean="0">
                <a:solidFill>
                  <a:schemeClr val="tx1"/>
                </a:solidFill>
              </a:rPr>
              <a:t> до </a:t>
            </a:r>
            <a:r>
              <a:rPr lang="ru-RU" sz="1800" dirty="0" err="1" smtClean="0">
                <a:solidFill>
                  <a:schemeClr val="tx1"/>
                </a:solidFill>
              </a:rPr>
              <a:t>створення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онлайнових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наукових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ресурсів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вільних</a:t>
            </a:r>
            <a:r>
              <a:rPr lang="ru-RU" sz="1800" dirty="0" smtClean="0">
                <a:solidFill>
                  <a:schemeClr val="tx1"/>
                </a:solidFill>
              </a:rPr>
              <a:t> для доступу, стали причиною </a:t>
            </a:r>
            <a:r>
              <a:rPr lang="ru-RU" sz="1800" dirty="0" err="1" smtClean="0">
                <a:solidFill>
                  <a:schemeClr val="tx1"/>
                </a:solidFill>
              </a:rPr>
              <a:t>появи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</a:rPr>
              <a:t>Будапештської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</a:rPr>
              <a:t>ініціативи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</a:rPr>
              <a:t>відкритого</a:t>
            </a:r>
            <a:r>
              <a:rPr lang="ru-RU" sz="1800" b="1" dirty="0" smtClean="0">
                <a:solidFill>
                  <a:schemeClr val="tx1"/>
                </a:solidFill>
              </a:rPr>
              <a:t> доступу (</a:t>
            </a:r>
            <a:r>
              <a:rPr lang="en-US" sz="1800" b="1" dirty="0" smtClean="0">
                <a:solidFill>
                  <a:schemeClr val="tx1"/>
                </a:solidFill>
              </a:rPr>
              <a:t>BOAI)</a:t>
            </a:r>
            <a:r>
              <a:rPr lang="uk-UA" sz="1800" dirty="0" smtClean="0">
                <a:solidFill>
                  <a:schemeClr val="tx1"/>
                </a:solidFill>
              </a:rPr>
              <a:t>.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Ініціативу</a:t>
            </a:r>
            <a:r>
              <a:rPr lang="ru-RU" sz="1800" dirty="0" smtClean="0">
                <a:solidFill>
                  <a:schemeClr val="tx1"/>
                </a:solidFill>
              </a:rPr>
              <a:t> проголосили 2 </a:t>
            </a:r>
            <a:r>
              <a:rPr lang="ru-RU" sz="1800" dirty="0" err="1" smtClean="0">
                <a:solidFill>
                  <a:schemeClr val="tx1"/>
                </a:solidFill>
              </a:rPr>
              <a:t>грудня</a:t>
            </a:r>
            <a:r>
              <a:rPr lang="ru-RU" sz="1800" dirty="0" smtClean="0">
                <a:solidFill>
                  <a:schemeClr val="tx1"/>
                </a:solidFill>
              </a:rPr>
              <a:t> 2001 </a:t>
            </a:r>
            <a:r>
              <a:rPr lang="ru-RU" sz="1800" dirty="0" err="1" smtClean="0">
                <a:solidFill>
                  <a:schemeClr val="tx1"/>
                </a:solidFill>
              </a:rPr>
              <a:t>p</a:t>
            </a:r>
            <a:r>
              <a:rPr lang="ru-RU" sz="1800" dirty="0" smtClean="0">
                <a:solidFill>
                  <a:schemeClr val="tx1"/>
                </a:solidFill>
              </a:rPr>
              <a:t>. на </a:t>
            </a:r>
            <a:r>
              <a:rPr lang="ru-RU" sz="1800" dirty="0" err="1" smtClean="0">
                <a:solidFill>
                  <a:schemeClr val="tx1"/>
                </a:solidFill>
              </a:rPr>
              <a:t>конференції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що</a:t>
            </a:r>
            <a:r>
              <a:rPr lang="ru-RU" sz="1800" dirty="0" smtClean="0">
                <a:solidFill>
                  <a:schemeClr val="tx1"/>
                </a:solidFill>
              </a:rPr>
              <a:t> проходила в </a:t>
            </a:r>
            <a:r>
              <a:rPr lang="ru-RU" sz="1800" dirty="0" err="1" smtClean="0">
                <a:solidFill>
                  <a:schemeClr val="tx1"/>
                </a:solidFill>
              </a:rPr>
              <a:t>Інституті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відкритого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суспільства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в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Будапешті</a:t>
            </a:r>
            <a:r>
              <a:rPr lang="ru-RU" sz="1800" dirty="0" smtClean="0">
                <a:solidFill>
                  <a:schemeClr val="tx1"/>
                </a:solidFill>
              </a:rPr>
              <a:t>.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«</a:t>
            </a:r>
            <a:r>
              <a:rPr lang="ru-RU" sz="1800" dirty="0" err="1" smtClean="0">
                <a:solidFill>
                  <a:schemeClr val="tx1"/>
                </a:solidFill>
              </a:rPr>
              <a:t>Під</a:t>
            </a:r>
            <a:r>
              <a:rPr lang="ru-RU" sz="1800" dirty="0" smtClean="0">
                <a:solidFill>
                  <a:schemeClr val="tx1"/>
                </a:solidFill>
              </a:rPr>
              <a:t> «</a:t>
            </a:r>
            <a:r>
              <a:rPr lang="ru-RU" sz="1800" b="1" dirty="0" err="1" smtClean="0">
                <a:solidFill>
                  <a:schemeClr val="tx1"/>
                </a:solidFill>
              </a:rPr>
              <a:t>відкритим</a:t>
            </a:r>
            <a:r>
              <a:rPr lang="ru-RU" sz="1800" b="1" dirty="0" smtClean="0">
                <a:solidFill>
                  <a:schemeClr val="tx1"/>
                </a:solidFill>
              </a:rPr>
              <a:t> доступом</a:t>
            </a:r>
            <a:r>
              <a:rPr lang="ru-RU" sz="1800" dirty="0" smtClean="0">
                <a:solidFill>
                  <a:schemeClr val="tx1"/>
                </a:solidFill>
              </a:rPr>
              <a:t>» до </a:t>
            </a:r>
            <a:r>
              <a:rPr lang="ru-RU" sz="1800" dirty="0" err="1" smtClean="0">
                <a:solidFill>
                  <a:schemeClr val="tx1"/>
                </a:solidFill>
              </a:rPr>
              <a:t>цієї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літератури</a:t>
            </a:r>
            <a:r>
              <a:rPr lang="ru-RU" sz="1800" dirty="0" smtClean="0">
                <a:solidFill>
                  <a:schemeClr val="tx1"/>
                </a:solidFill>
              </a:rPr>
              <a:t> ми </a:t>
            </a:r>
            <a:r>
              <a:rPr lang="ru-RU" sz="1800" dirty="0" err="1" smtClean="0">
                <a:solidFill>
                  <a:schemeClr val="tx1"/>
                </a:solidFill>
              </a:rPr>
              <a:t>розуміємо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її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доступність</a:t>
            </a:r>
            <a:r>
              <a:rPr lang="ru-RU" sz="1800" dirty="0" smtClean="0">
                <a:solidFill>
                  <a:schemeClr val="tx1"/>
                </a:solidFill>
              </a:rPr>
              <a:t> через </a:t>
            </a:r>
            <a:r>
              <a:rPr lang="ru-RU" sz="1800" dirty="0" err="1" smtClean="0">
                <a:solidFill>
                  <a:schemeClr val="tx1"/>
                </a:solidFill>
              </a:rPr>
              <a:t>публічний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Інтернет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що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дає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змогу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будь-якому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користувачеві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читати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завантажувати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копіювати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розповсюджувати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друкувати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шукати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чи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через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посилання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зв'язуватися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з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повними</a:t>
            </a:r>
            <a:r>
              <a:rPr lang="ru-RU" sz="1800" dirty="0" smtClean="0">
                <a:solidFill>
                  <a:schemeClr val="tx1"/>
                </a:solidFill>
              </a:rPr>
              <a:t> текстами статей, </a:t>
            </a:r>
            <a:r>
              <a:rPr lang="ru-RU" sz="1800" dirty="0" err="1" smtClean="0">
                <a:solidFill>
                  <a:schemeClr val="tx1"/>
                </a:solidFill>
              </a:rPr>
              <a:t>використовувати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їх</a:t>
            </a:r>
            <a:r>
              <a:rPr lang="ru-RU" sz="1800" dirty="0" smtClean="0">
                <a:solidFill>
                  <a:schemeClr val="tx1"/>
                </a:solidFill>
              </a:rPr>
              <a:t> для </a:t>
            </a:r>
            <a:r>
              <a:rPr lang="ru-RU" sz="1800" dirty="0" err="1" smtClean="0">
                <a:solidFill>
                  <a:schemeClr val="tx1"/>
                </a:solidFill>
              </a:rPr>
              <a:t>індексування</a:t>
            </a:r>
            <a:r>
              <a:rPr lang="ru-RU" sz="1800" dirty="0" smtClean="0">
                <a:solidFill>
                  <a:schemeClr val="tx1"/>
                </a:solidFill>
              </a:rPr>
              <a:t> при </a:t>
            </a:r>
            <a:r>
              <a:rPr lang="ru-RU" sz="1800" dirty="0" err="1" smtClean="0">
                <a:solidFill>
                  <a:schemeClr val="tx1"/>
                </a:solidFill>
              </a:rPr>
              <a:t>створенні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програмного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забезпечення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чи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будь-яких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інших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законних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цілей</a:t>
            </a:r>
            <a:r>
              <a:rPr lang="ru-RU" sz="1800" dirty="0" smtClean="0">
                <a:solidFill>
                  <a:schemeClr val="tx1"/>
                </a:solidFill>
              </a:rPr>
              <a:t> без </a:t>
            </a:r>
            <a:r>
              <a:rPr lang="ru-RU" sz="1800" dirty="0" err="1" smtClean="0">
                <a:solidFill>
                  <a:schemeClr val="tx1"/>
                </a:solidFill>
              </a:rPr>
              <a:t>фінансових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юридичних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чи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технічних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бар'єрів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err="1" smtClean="0">
                <a:solidFill>
                  <a:schemeClr val="tx1"/>
                </a:solidFill>
              </a:rPr>
              <a:t>крім</a:t>
            </a:r>
            <a:r>
              <a:rPr lang="ru-RU" sz="1800" dirty="0" smtClean="0">
                <a:solidFill>
                  <a:schemeClr val="tx1"/>
                </a:solidFill>
              </a:rPr>
              <a:t> тих, </a:t>
            </a:r>
            <a:r>
              <a:rPr lang="ru-RU" sz="1800" dirty="0" err="1" smtClean="0">
                <a:solidFill>
                  <a:schemeClr val="tx1"/>
                </a:solidFill>
              </a:rPr>
              <a:t>що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пов'язані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з</a:t>
            </a:r>
            <a:r>
              <a:rPr lang="ru-RU" sz="1800" dirty="0" smtClean="0">
                <a:solidFill>
                  <a:schemeClr val="tx1"/>
                </a:solidFill>
              </a:rPr>
              <a:t> доступом до </a:t>
            </a:r>
            <a:r>
              <a:rPr lang="ru-RU" sz="1800" dirty="0" err="1" smtClean="0">
                <a:solidFill>
                  <a:schemeClr val="tx1"/>
                </a:solidFill>
              </a:rPr>
              <a:t>Інтернету</a:t>
            </a:r>
            <a:r>
              <a:rPr lang="ru-RU" sz="1800" dirty="0" smtClean="0">
                <a:solidFill>
                  <a:schemeClr val="tx1"/>
                </a:solidFill>
              </a:rPr>
              <a:t>».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" name="Рисунок 2" descr="10_years_Budapest_Open_Access_Initiative_-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7" y="2428868"/>
            <a:ext cx="3441435" cy="2286016"/>
          </a:xfrm>
          <a:prstGeom prst="rect">
            <a:avLst/>
          </a:prstGeom>
        </p:spPr>
      </p:pic>
      <p:pic>
        <p:nvPicPr>
          <p:cNvPr id="4" name="Рисунок 3" descr="Participants_at_Budapest_meeting,_December_1,_200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428868"/>
            <a:ext cx="428628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429124" y="1285860"/>
            <a:ext cx="4429156" cy="4929222"/>
          </a:xfrm>
        </p:spPr>
        <p:txBody>
          <a:bodyPr>
            <a:normAutofit lnSpcReduction="10000"/>
          </a:bodyPr>
          <a:lstStyle/>
          <a:p>
            <a:r>
              <a:rPr lang="ru-RU" sz="2000" dirty="0" err="1" smtClean="0"/>
              <a:t>Сьогодні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відкритий</a:t>
            </a:r>
            <a:r>
              <a:rPr lang="ru-RU" sz="2000" dirty="0" smtClean="0"/>
              <a:t> доступ до </a:t>
            </a:r>
            <a:r>
              <a:rPr lang="ru-RU" sz="2000" dirty="0" err="1" smtClean="0"/>
              <a:t>інформації</a:t>
            </a:r>
            <a:r>
              <a:rPr lang="ru-RU" sz="2000" dirty="0" smtClean="0"/>
              <a:t> </a:t>
            </a:r>
            <a:r>
              <a:rPr lang="ru-RU" sz="2000" dirty="0" err="1" smtClean="0"/>
              <a:t>забезпечується</a:t>
            </a:r>
            <a:r>
              <a:rPr lang="en-US" sz="2000" dirty="0" smtClean="0"/>
              <a:t> </a:t>
            </a:r>
            <a:r>
              <a:rPr lang="ru-RU" sz="2000" dirty="0" err="1" smtClean="0"/>
              <a:t>двома</a:t>
            </a:r>
            <a:r>
              <a:rPr lang="ru-RU" sz="2000" dirty="0" smtClean="0"/>
              <a:t> шляхами: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• </a:t>
            </a:r>
            <a:r>
              <a:rPr lang="ru-RU" sz="2000" b="1" dirty="0" err="1" smtClean="0"/>
              <a:t>золотий</a:t>
            </a:r>
            <a:r>
              <a:rPr lang="ru-RU" sz="2000" dirty="0" smtClean="0"/>
              <a:t> - через </a:t>
            </a:r>
            <a:r>
              <a:rPr lang="ru-RU" sz="2000" dirty="0" err="1" smtClean="0"/>
              <a:t>журнали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відкритого</a:t>
            </a:r>
            <a:r>
              <a:rPr lang="ru-RU" sz="2000" dirty="0" smtClean="0"/>
              <a:t> доступу:</a:t>
            </a:r>
            <a:br>
              <a:rPr lang="ru-RU" sz="2000" dirty="0" smtClean="0"/>
            </a:br>
            <a:r>
              <a:rPr lang="ru-RU" sz="2000" dirty="0" err="1" smtClean="0"/>
              <a:t>всі</a:t>
            </a:r>
            <a:r>
              <a:rPr lang="ru-RU" sz="2000" dirty="0" smtClean="0"/>
              <a:t> </a:t>
            </a:r>
            <a:r>
              <a:rPr lang="ru-RU" sz="2000" dirty="0" err="1" smtClean="0"/>
              <a:t>статті</a:t>
            </a:r>
            <a:r>
              <a:rPr lang="ru-RU" sz="2000" dirty="0" smtClean="0"/>
              <a:t> таких </a:t>
            </a:r>
            <a:r>
              <a:rPr lang="ru-RU" sz="2000" dirty="0" err="1" smtClean="0"/>
              <a:t>видань</a:t>
            </a:r>
            <a:r>
              <a:rPr lang="ru-RU" sz="2000" dirty="0" smtClean="0"/>
              <a:t> </a:t>
            </a:r>
            <a:r>
              <a:rPr lang="ru-RU" sz="2000" dirty="0" err="1" smtClean="0"/>
              <a:t>вільно</a:t>
            </a:r>
            <a:r>
              <a:rPr lang="ru-RU" sz="2000" dirty="0" smtClean="0"/>
              <a:t> </a:t>
            </a:r>
            <a:r>
              <a:rPr lang="ru-RU" sz="2000" dirty="0" err="1" smtClean="0"/>
              <a:t>й</a:t>
            </a:r>
            <a:r>
              <a:rPr lang="en-US" sz="2000" dirty="0" smtClean="0"/>
              <a:t> </a:t>
            </a:r>
            <a:r>
              <a:rPr lang="ru-RU" sz="2000" dirty="0" err="1" smtClean="0"/>
              <a:t>безперешкодно</a:t>
            </a:r>
            <a:r>
              <a:rPr lang="en-US" sz="2000" dirty="0" smtClean="0"/>
              <a:t> </a:t>
            </a:r>
            <a:r>
              <a:rPr lang="ru-RU" sz="2000" dirty="0" err="1" smtClean="0"/>
              <a:t>доступні</a:t>
            </a:r>
            <a:r>
              <a:rPr lang="ru-RU" sz="2000" dirty="0" smtClean="0"/>
              <a:t> кожному.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• </a:t>
            </a:r>
            <a:r>
              <a:rPr lang="ru-RU" sz="2000" b="1" dirty="0" err="1" smtClean="0"/>
              <a:t>зелений</a:t>
            </a:r>
            <a:r>
              <a:rPr lang="ru-RU" sz="2000" dirty="0" smtClean="0"/>
              <a:t> - через </a:t>
            </a:r>
            <a:r>
              <a:rPr lang="ru-RU" sz="2000" dirty="0" err="1" smtClean="0"/>
              <a:t>архіви</a:t>
            </a:r>
            <a:r>
              <a:rPr lang="ru-RU" sz="2000" dirty="0" smtClean="0"/>
              <a:t> (</a:t>
            </a:r>
            <a:r>
              <a:rPr lang="ru-RU" sz="2000" dirty="0" err="1" smtClean="0"/>
              <a:t>чи</a:t>
            </a:r>
            <a:r>
              <a:rPr lang="ru-RU" sz="2000" dirty="0" smtClean="0"/>
              <a:t> </a:t>
            </a:r>
            <a:r>
              <a:rPr lang="ru-RU" sz="2000" dirty="0" err="1" smtClean="0"/>
              <a:t>репозитарії</a:t>
            </a:r>
            <a:r>
              <a:rPr lang="ru-RU" sz="2000" dirty="0" smtClean="0"/>
              <a:t>) </a:t>
            </a:r>
            <a:r>
              <a:rPr lang="ru-RU" sz="2000" dirty="0" err="1" smtClean="0"/>
              <a:t>відкритого</a:t>
            </a:r>
            <a:r>
              <a:rPr lang="en-US" sz="2000" dirty="0" smtClean="0"/>
              <a:t> </a:t>
            </a:r>
            <a:r>
              <a:rPr lang="ru-RU" sz="2000" dirty="0" smtClean="0"/>
              <a:t>доступу: </a:t>
            </a:r>
            <a:r>
              <a:rPr lang="ru-RU" sz="2000" dirty="0" err="1" smtClean="0"/>
              <a:t>створюються</a:t>
            </a:r>
            <a:r>
              <a:rPr lang="ru-RU" sz="2000" dirty="0" smtClean="0"/>
              <a:t> через </a:t>
            </a:r>
            <a:r>
              <a:rPr lang="ru-RU" sz="2000" dirty="0" err="1" smtClean="0"/>
              <a:t>депонування</a:t>
            </a:r>
            <a:r>
              <a:rPr lang="en-US" sz="2000" dirty="0" smtClean="0"/>
              <a:t> </a:t>
            </a:r>
            <a:r>
              <a:rPr lang="ru-RU" sz="2000" dirty="0" smtClean="0"/>
              <a:t>та </a:t>
            </a:r>
            <a:r>
              <a:rPr lang="ru-RU" sz="2000" dirty="0" err="1" smtClean="0"/>
              <a:t>самоархівування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вченими</a:t>
            </a:r>
            <a:r>
              <a:rPr lang="ru-RU" sz="2000" dirty="0" smtClean="0"/>
              <a:t> </a:t>
            </a:r>
            <a:r>
              <a:rPr lang="ru-RU" sz="2000" dirty="0" err="1" smtClean="0"/>
              <a:t>своїх</a:t>
            </a:r>
            <a:r>
              <a:rPr lang="ru-RU" sz="2000" dirty="0" smtClean="0"/>
              <a:t> </a:t>
            </a:r>
            <a:r>
              <a:rPr lang="ru-RU" sz="2000" dirty="0" err="1" smtClean="0"/>
              <a:t>праць</a:t>
            </a:r>
            <a:r>
              <a:rPr lang="ru-RU" sz="2000" dirty="0" smtClean="0"/>
              <a:t> у </a:t>
            </a:r>
            <a:r>
              <a:rPr lang="ru-RU" sz="2000" dirty="0" err="1" smtClean="0"/>
              <a:t>відкритих</a:t>
            </a:r>
            <a:r>
              <a:rPr lang="en-US" sz="2000" dirty="0" smtClean="0"/>
              <a:t> </a:t>
            </a:r>
            <a:r>
              <a:rPr lang="ru-RU" sz="2000" dirty="0" err="1" smtClean="0"/>
              <a:t>електронних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архівах</a:t>
            </a:r>
            <a:r>
              <a:rPr lang="ru-RU" sz="2000" dirty="0" smtClean="0"/>
              <a:t>, </a:t>
            </a:r>
            <a:r>
              <a:rPr lang="ru-RU" sz="2000" dirty="0" err="1" smtClean="0"/>
              <a:t>відповідно</a:t>
            </a:r>
            <a:r>
              <a:rPr lang="ru-RU" sz="2000" dirty="0" smtClean="0"/>
              <a:t> до</a:t>
            </a:r>
            <a:r>
              <a:rPr lang="en-US" sz="2000" dirty="0" smtClean="0"/>
              <a:t> </a:t>
            </a:r>
            <a:r>
              <a:rPr lang="ru-RU" sz="2000" dirty="0" err="1" smtClean="0"/>
              <a:t>стандартів</a:t>
            </a:r>
            <a:r>
              <a:rPr lang="ru-RU" sz="2000" dirty="0" smtClean="0"/>
              <a:t> </a:t>
            </a:r>
            <a:r>
              <a:rPr lang="en-US" sz="2000" dirty="0" smtClean="0"/>
              <a:t>Open Archives Initiative.</a:t>
            </a:r>
            <a:endParaRPr lang="ru-RU" sz="2000" dirty="0"/>
          </a:p>
        </p:txBody>
      </p:sp>
      <p:pic>
        <p:nvPicPr>
          <p:cNvPr id="7" name="Рисунок 6" descr="15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71480"/>
            <a:ext cx="3637187" cy="5929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772400" cy="1362456"/>
          </a:xfrm>
        </p:spPr>
        <p:txBody>
          <a:bodyPr/>
          <a:lstStyle/>
          <a:p>
            <a:r>
              <a:rPr lang="uk-UA" sz="4000" dirty="0" smtClean="0"/>
              <a:t>Що таке </a:t>
            </a:r>
            <a:r>
              <a:rPr lang="uk-UA" sz="4000" dirty="0" err="1" smtClean="0"/>
              <a:t>репозитарій</a:t>
            </a:r>
            <a:r>
              <a:rPr lang="uk-UA" sz="4000" dirty="0" smtClean="0"/>
              <a:t>?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143116"/>
            <a:ext cx="4429156" cy="3867608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Найпростіше визначення (</a:t>
            </a:r>
            <a:r>
              <a:rPr lang="en-US" sz="2000" b="1" dirty="0" smtClean="0"/>
              <a:t>repository</a:t>
            </a:r>
            <a:r>
              <a:rPr lang="en-US" sz="2000" dirty="0" smtClean="0"/>
              <a:t>) – </a:t>
            </a:r>
            <a:r>
              <a:rPr lang="uk-UA" sz="2000" dirty="0" smtClean="0"/>
              <a:t>сховище.</a:t>
            </a:r>
          </a:p>
          <a:p>
            <a:endParaRPr lang="uk-UA" sz="2000" dirty="0" smtClean="0"/>
          </a:p>
          <a:p>
            <a:r>
              <a:rPr lang="ru-RU" sz="2000" dirty="0" smtClean="0"/>
              <a:t>«</a:t>
            </a:r>
            <a:r>
              <a:rPr lang="ru-RU" sz="2000" b="1" dirty="0" err="1" smtClean="0"/>
              <a:t>Інституційні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репозитарії</a:t>
            </a:r>
            <a:r>
              <a:rPr lang="ru-RU" sz="2000" b="1" dirty="0" smtClean="0"/>
              <a:t> </a:t>
            </a:r>
            <a:r>
              <a:rPr lang="ru-RU" sz="2000" dirty="0" smtClean="0"/>
              <a:t>- </a:t>
            </a:r>
            <a:r>
              <a:rPr lang="ru-RU" sz="2000" dirty="0" err="1" smtClean="0"/>
              <a:t>цифрові</a:t>
            </a:r>
            <a:r>
              <a:rPr lang="ru-RU" sz="2000" dirty="0" smtClean="0"/>
              <a:t> </a:t>
            </a:r>
            <a:r>
              <a:rPr lang="ru-RU" sz="2000" dirty="0" err="1" smtClean="0"/>
              <a:t>колекції</a:t>
            </a:r>
            <a:r>
              <a:rPr lang="ru-RU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</a:t>
            </a:r>
            <a:r>
              <a:rPr lang="ru-RU" sz="2000" dirty="0" err="1" smtClean="0"/>
              <a:t>містять</a:t>
            </a:r>
            <a:r>
              <a:rPr lang="ru-RU" sz="2000" dirty="0" smtClean="0"/>
              <a:t> та </a:t>
            </a:r>
            <a:r>
              <a:rPr lang="ru-RU" sz="2000" dirty="0" err="1" smtClean="0"/>
              <a:t>зберігають</a:t>
            </a:r>
            <a:r>
              <a:rPr lang="ru-RU" sz="2000" dirty="0" smtClean="0"/>
              <a:t> </a:t>
            </a:r>
            <a:r>
              <a:rPr lang="ru-RU" sz="2000" dirty="0" err="1" smtClean="0"/>
              <a:t>інтелектуальні</a:t>
            </a:r>
            <a:r>
              <a:rPr lang="ru-RU" sz="2000" dirty="0" smtClean="0"/>
              <a:t> </a:t>
            </a:r>
            <a:r>
              <a:rPr lang="ru-RU" sz="2000" dirty="0" err="1" smtClean="0"/>
              <a:t>здобутки</a:t>
            </a:r>
            <a:r>
              <a:rPr lang="ru-RU" sz="2000" dirty="0" smtClean="0"/>
              <a:t> одного </a:t>
            </a:r>
            <a:r>
              <a:rPr lang="ru-RU" sz="2000" dirty="0" err="1" smtClean="0"/>
              <a:t>науковця</a:t>
            </a:r>
            <a:r>
              <a:rPr lang="ru-RU" sz="2000" dirty="0" smtClean="0"/>
              <a:t> </a:t>
            </a:r>
            <a:r>
              <a:rPr lang="ru-RU" sz="2000" dirty="0" err="1" smtClean="0"/>
              <a:t>чи</a:t>
            </a:r>
            <a:r>
              <a:rPr lang="ru-RU" sz="2000" dirty="0" smtClean="0"/>
              <a:t> </a:t>
            </a:r>
            <a:r>
              <a:rPr lang="ru-RU" sz="2000" dirty="0" err="1" smtClean="0"/>
              <a:t>цілої</a:t>
            </a:r>
            <a:r>
              <a:rPr lang="ru-RU" sz="2000" dirty="0" smtClean="0"/>
              <a:t> </a:t>
            </a:r>
            <a:r>
              <a:rPr lang="ru-RU" sz="2000" dirty="0" err="1" smtClean="0"/>
              <a:t>спільноти</a:t>
            </a:r>
            <a:r>
              <a:rPr lang="ru-RU" sz="2000" dirty="0" smtClean="0"/>
              <a:t>» (меморандум </a:t>
            </a:r>
            <a:r>
              <a:rPr lang="ru-RU" sz="2000" dirty="0" err="1" smtClean="0"/>
              <a:t>Коаліції</a:t>
            </a:r>
            <a:r>
              <a:rPr lang="ru-RU" sz="2000" dirty="0" smtClean="0"/>
              <a:t> </a:t>
            </a:r>
            <a:r>
              <a:rPr lang="ru-RU" sz="2000" dirty="0" err="1" smtClean="0"/>
              <a:t>Наукових</a:t>
            </a:r>
            <a:r>
              <a:rPr lang="ru-RU" sz="2000" dirty="0" smtClean="0"/>
              <a:t> </a:t>
            </a:r>
            <a:r>
              <a:rPr lang="ru-RU" sz="2000" dirty="0" err="1" smtClean="0"/>
              <a:t>Публікацій</a:t>
            </a:r>
            <a:r>
              <a:rPr lang="ru-RU" sz="2000" dirty="0" smtClean="0"/>
              <a:t> та </a:t>
            </a:r>
            <a:r>
              <a:rPr lang="ru-RU" sz="2000" dirty="0" err="1" smtClean="0"/>
              <a:t>Академічних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Ресурсів</a:t>
            </a:r>
            <a:r>
              <a:rPr lang="ru-RU" sz="2000" dirty="0" smtClean="0"/>
              <a:t> (</a:t>
            </a:r>
            <a:r>
              <a:rPr lang="en-US" sz="2000" dirty="0" smtClean="0"/>
              <a:t>SPARC)</a:t>
            </a:r>
            <a:r>
              <a:rPr lang="uk-UA" sz="2000" dirty="0" smtClean="0"/>
              <a:t>, 2002);</a:t>
            </a:r>
          </a:p>
          <a:p>
            <a:endParaRPr lang="uk-UA" dirty="0" smtClean="0"/>
          </a:p>
        </p:txBody>
      </p:sp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1857364"/>
            <a:ext cx="3272378" cy="44337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8582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 err="1" smtClean="0"/>
              <a:t>Репозитарій</a:t>
            </a:r>
            <a:r>
              <a:rPr lang="ru-RU" dirty="0" smtClean="0"/>
              <a:t> </a:t>
            </a:r>
            <a:r>
              <a:rPr lang="ru-RU" b="1" dirty="0" smtClean="0"/>
              <a:t>Державного </a:t>
            </a:r>
            <a:r>
              <a:rPr lang="ru-RU" b="1" dirty="0" err="1" smtClean="0"/>
              <a:t>університету</a:t>
            </a:r>
            <a:r>
              <a:rPr lang="ru-RU" b="1" dirty="0" smtClean="0"/>
              <a:t> </a:t>
            </a:r>
            <a:r>
              <a:rPr lang="ru-RU" b="1" dirty="0" err="1" smtClean="0"/>
              <a:t>інтелектуальних</a:t>
            </a:r>
            <a:r>
              <a:rPr lang="ru-RU" b="1" dirty="0" smtClean="0"/>
              <a:t> </a:t>
            </a:r>
            <a:r>
              <a:rPr lang="ru-RU" b="1" dirty="0" err="1" smtClean="0"/>
              <a:t>технологій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зв'язку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електронний</a:t>
            </a:r>
            <a:r>
              <a:rPr lang="ru-RU" dirty="0" smtClean="0"/>
              <a:t> </a:t>
            </a:r>
            <a:r>
              <a:rPr lang="ru-RU" dirty="0" err="1" smtClean="0"/>
              <a:t>архів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зберігає</a:t>
            </a:r>
            <a:r>
              <a:rPr lang="ru-RU" dirty="0" smtClean="0"/>
              <a:t>, </a:t>
            </a:r>
            <a:r>
              <a:rPr lang="ru-RU" dirty="0" err="1" smtClean="0"/>
              <a:t>систематизує</a:t>
            </a:r>
            <a:r>
              <a:rPr lang="ru-RU" dirty="0" smtClean="0"/>
              <a:t> та </a:t>
            </a:r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відкритий</a:t>
            </a:r>
            <a:r>
              <a:rPr lang="ru-RU" dirty="0" smtClean="0"/>
              <a:t> доступ до </a:t>
            </a:r>
            <a:r>
              <a:rPr lang="ru-RU" dirty="0" err="1" smtClean="0"/>
              <a:t>файлів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архівування</a:t>
            </a:r>
            <a:r>
              <a:rPr lang="ru-RU" dirty="0" smtClean="0"/>
              <a:t>,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частиною</a:t>
            </a:r>
            <a:r>
              <a:rPr lang="ru-RU" dirty="0" smtClean="0"/>
              <a:t> </a:t>
            </a:r>
            <a:r>
              <a:rPr lang="ru-RU" dirty="0" err="1" smtClean="0"/>
              <a:t>загальної</a:t>
            </a:r>
            <a:r>
              <a:rPr lang="ru-RU" dirty="0" smtClean="0"/>
              <a:t> </a:t>
            </a:r>
            <a:r>
              <a:rPr lang="ru-RU" dirty="0" err="1" smtClean="0"/>
              <a:t>електронної</a:t>
            </a:r>
            <a:r>
              <a:rPr lang="ru-RU" dirty="0" smtClean="0"/>
              <a:t> </a:t>
            </a:r>
            <a:r>
              <a:rPr lang="ru-RU" dirty="0" err="1" smtClean="0"/>
              <a:t>колекції</a:t>
            </a:r>
            <a:r>
              <a:rPr lang="ru-RU" dirty="0" smtClean="0"/>
              <a:t> </a:t>
            </a:r>
            <a:r>
              <a:rPr lang="ru-RU" dirty="0" err="1" smtClean="0"/>
              <a:t>бібліотеки</a:t>
            </a:r>
            <a:r>
              <a:rPr lang="ru-RU" dirty="0" smtClean="0"/>
              <a:t> </a:t>
            </a:r>
            <a:r>
              <a:rPr lang="ru-RU" dirty="0" err="1" smtClean="0"/>
              <a:t>університету</a:t>
            </a:r>
            <a:r>
              <a:rPr lang="ru-RU" dirty="0" smtClean="0"/>
              <a:t> та </a:t>
            </a:r>
            <a:r>
              <a:rPr lang="ru-RU" dirty="0" err="1" smtClean="0"/>
              <a:t>складовою</a:t>
            </a:r>
            <a:r>
              <a:rPr lang="ru-RU" dirty="0" smtClean="0"/>
              <a:t> </a:t>
            </a:r>
            <a:r>
              <a:rPr lang="ru-RU" dirty="0" err="1" smtClean="0"/>
              <a:t>інформаційної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ДУІТЗ.</a:t>
            </a:r>
          </a:p>
          <a:p>
            <a:endParaRPr lang="ru-RU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4554"/>
            <a:ext cx="9144000" cy="4848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142852"/>
            <a:ext cx="7772400" cy="1362456"/>
          </a:xfrm>
        </p:spPr>
        <p:txBody>
          <a:bodyPr/>
          <a:lstStyle/>
          <a:p>
            <a:r>
              <a:rPr lang="uk-UA" sz="4400" dirty="0" smtClean="0"/>
              <a:t>Види </a:t>
            </a:r>
            <a:r>
              <a:rPr lang="uk-UA" sz="4400" dirty="0" err="1" smtClean="0"/>
              <a:t>репозитаріїв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714488"/>
            <a:ext cx="9144000" cy="4143404"/>
          </a:xfrm>
        </p:spPr>
        <p:txBody>
          <a:bodyPr>
            <a:normAutofit/>
          </a:bodyPr>
          <a:lstStyle/>
          <a:p>
            <a:pPr marL="457200" indent="-457200"/>
            <a:r>
              <a:rPr lang="ru-RU" dirty="0" smtClean="0"/>
              <a:t>   </a:t>
            </a:r>
            <a:r>
              <a:rPr lang="ru-RU" sz="2000" dirty="0" smtClean="0"/>
              <a:t>1. </a:t>
            </a:r>
            <a:r>
              <a:rPr lang="ru-RU" sz="2000" b="1" dirty="0" err="1" smtClean="0"/>
              <a:t>Інституційні</a:t>
            </a:r>
            <a:r>
              <a:rPr lang="ru-RU" sz="2000" dirty="0" smtClean="0"/>
              <a:t> (належать </a:t>
            </a:r>
            <a:r>
              <a:rPr lang="ru-RU" sz="2000" dirty="0" err="1" smtClean="0"/>
              <a:t>одній</a:t>
            </a:r>
            <a:r>
              <a:rPr lang="ru-RU" sz="2000" dirty="0" smtClean="0"/>
              <a:t> </a:t>
            </a:r>
            <a:r>
              <a:rPr lang="ru-RU" sz="2000" dirty="0" err="1" smtClean="0"/>
              <a:t>установі</a:t>
            </a:r>
            <a:r>
              <a:rPr lang="ru-RU" sz="2000" dirty="0" smtClean="0"/>
              <a:t>: </a:t>
            </a:r>
            <a:r>
              <a:rPr lang="ru-RU" sz="2000" dirty="0" err="1" smtClean="0"/>
              <a:t>університету</a:t>
            </a:r>
            <a:r>
              <a:rPr lang="ru-RU" sz="2000" dirty="0" smtClean="0"/>
              <a:t>, </a:t>
            </a:r>
            <a:r>
              <a:rPr lang="ru-RU" sz="2000" dirty="0" err="1" smtClean="0"/>
              <a:t>інституту</a:t>
            </a:r>
            <a:r>
              <a:rPr lang="ru-RU" sz="2000" dirty="0" smtClean="0"/>
              <a:t>, </a:t>
            </a:r>
            <a:r>
              <a:rPr lang="ru-RU" sz="2000" dirty="0" err="1" smtClean="0"/>
              <a:t>організації</a:t>
            </a:r>
            <a:r>
              <a:rPr lang="ru-RU" sz="2000" dirty="0" smtClean="0"/>
              <a:t>). Таких </a:t>
            </a:r>
            <a:r>
              <a:rPr lang="ru-RU" sz="2000" dirty="0" err="1" smtClean="0"/>
              <a:t>переважна</a:t>
            </a:r>
            <a:r>
              <a:rPr lang="ru-RU" sz="2000" dirty="0" smtClean="0"/>
              <a:t> </a:t>
            </a:r>
            <a:r>
              <a:rPr lang="ru-RU" sz="2000" dirty="0" err="1" smtClean="0"/>
              <a:t>більшість</a:t>
            </a:r>
            <a:r>
              <a:rPr lang="ru-RU" sz="2000" dirty="0" smtClean="0"/>
              <a:t>. </a:t>
            </a:r>
            <a:r>
              <a:rPr lang="ru-RU" sz="2000" dirty="0" err="1" smtClean="0"/>
              <a:t>Найвідоміші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них - </a:t>
            </a:r>
            <a:r>
              <a:rPr lang="ru-RU" sz="2000" dirty="0" err="1" smtClean="0"/>
              <a:t>репозитарій</a:t>
            </a:r>
            <a:r>
              <a:rPr lang="ru-RU" sz="2000" dirty="0" smtClean="0"/>
              <a:t> </a:t>
            </a:r>
            <a:r>
              <a:rPr lang="ru-RU" sz="2000" dirty="0" err="1" smtClean="0"/>
              <a:t>Массачусетського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технологічного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інституту</a:t>
            </a:r>
            <a:r>
              <a:rPr lang="en-US" sz="2000" dirty="0" smtClean="0"/>
              <a:t>, </a:t>
            </a:r>
            <a:r>
              <a:rPr lang="ru-RU" sz="2000" dirty="0" err="1" smtClean="0"/>
              <a:t>архіви</a:t>
            </a:r>
            <a:r>
              <a:rPr lang="ru-RU" sz="2000" dirty="0" smtClean="0"/>
              <a:t> </a:t>
            </a:r>
            <a:r>
              <a:rPr lang="ru-RU" sz="2000" dirty="0" err="1" smtClean="0"/>
              <a:t>Каліфорнійського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університету</a:t>
            </a:r>
            <a:r>
              <a:rPr lang="ru-RU" sz="2000" dirty="0" smtClean="0"/>
              <a:t> та Гарварду.</a:t>
            </a:r>
          </a:p>
          <a:p>
            <a:pPr marL="457200" indent="-457200"/>
            <a:endParaRPr lang="ru-RU" dirty="0" smtClean="0"/>
          </a:p>
          <a:p>
            <a:pPr marL="457200" indent="-457200"/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9144000" cy="31747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214422"/>
            <a:ext cx="8786874" cy="15716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2. </a:t>
            </a:r>
            <a:r>
              <a:rPr lang="ru-RU" b="1" dirty="0" err="1" smtClean="0"/>
              <a:t>Тематичні</a:t>
            </a:r>
            <a:r>
              <a:rPr lang="ru-RU" dirty="0" smtClean="0"/>
              <a:t> (</a:t>
            </a:r>
            <a:r>
              <a:rPr lang="ru-RU" dirty="0" err="1" smtClean="0"/>
              <a:t>охоплюють</a:t>
            </a:r>
            <a:r>
              <a:rPr lang="ru-RU" dirty="0" smtClean="0"/>
              <a:t> </a:t>
            </a:r>
            <a:r>
              <a:rPr lang="ru-RU" dirty="0" err="1" smtClean="0"/>
              <a:t>окрему</a:t>
            </a:r>
            <a:r>
              <a:rPr lang="ru-RU" dirty="0" smtClean="0"/>
              <a:t> </a:t>
            </a:r>
            <a:r>
              <a:rPr lang="ru-RU" dirty="0" err="1" smtClean="0"/>
              <a:t>галузь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дисципліну</a:t>
            </a:r>
            <a:r>
              <a:rPr lang="ru-RU" dirty="0" smtClean="0"/>
              <a:t>). </a:t>
            </a:r>
            <a:r>
              <a:rPr lang="ru-RU" dirty="0" err="1" smtClean="0"/>
              <a:t>Наприклад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GitHub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err="1" smtClean="0"/>
              <a:t>PubMed</a:t>
            </a:r>
            <a:r>
              <a:rPr lang="en-US" dirty="0" smtClean="0"/>
              <a:t> Central (PMC)</a:t>
            </a:r>
            <a:r>
              <a:rPr lang="uk-UA" dirty="0" smtClean="0"/>
              <a:t> та </a:t>
            </a:r>
            <a:r>
              <a:rPr lang="uk-UA" dirty="0" err="1" smtClean="0"/>
              <a:t>ін</a:t>
            </a:r>
            <a:r>
              <a:rPr lang="ru-RU" dirty="0" smtClean="0"/>
              <a:t>.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останнього</a:t>
            </a:r>
            <a:r>
              <a:rPr lang="ru-RU" dirty="0" smtClean="0"/>
              <a:t>, то за </a:t>
            </a:r>
            <a:r>
              <a:rPr lang="ru-RU" dirty="0" err="1" smtClean="0"/>
              <a:t>вимогою</a:t>
            </a:r>
            <a:r>
              <a:rPr lang="ru-RU" dirty="0" smtClean="0"/>
              <a:t> </a:t>
            </a:r>
            <a:r>
              <a:rPr lang="ru-RU" dirty="0" err="1" smtClean="0"/>
              <a:t>Національного</a:t>
            </a:r>
            <a:r>
              <a:rPr lang="ru-RU" dirty="0" smtClean="0"/>
              <a:t> </a:t>
            </a:r>
            <a:r>
              <a:rPr lang="ru-RU" dirty="0" err="1" smtClean="0"/>
              <a:t>інституту</a:t>
            </a:r>
            <a:r>
              <a:rPr lang="ru-RU" dirty="0" smtClean="0"/>
              <a:t> </a:t>
            </a:r>
            <a:r>
              <a:rPr lang="ru-RU" dirty="0" err="1" smtClean="0"/>
              <a:t>здоров'я</a:t>
            </a:r>
            <a:r>
              <a:rPr lang="ru-RU" dirty="0" smtClean="0"/>
              <a:t> США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результати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, </a:t>
            </a:r>
            <a:r>
              <a:rPr lang="ru-RU" dirty="0" err="1" smtClean="0"/>
              <a:t>фінансовані</a:t>
            </a:r>
            <a:r>
              <a:rPr lang="ru-RU" dirty="0" smtClean="0"/>
              <a:t> </a:t>
            </a:r>
            <a:r>
              <a:rPr lang="ru-RU" dirty="0" err="1" smtClean="0"/>
              <a:t>інститутом</a:t>
            </a:r>
            <a:r>
              <a:rPr lang="ru-RU" dirty="0" smtClean="0"/>
              <a:t>, </a:t>
            </a:r>
            <a:r>
              <a:rPr lang="ru-RU" dirty="0" err="1" smtClean="0"/>
              <a:t>повинні</a:t>
            </a:r>
            <a:r>
              <a:rPr lang="ru-RU" dirty="0" smtClean="0"/>
              <a:t> бути </a:t>
            </a:r>
            <a:r>
              <a:rPr lang="ru-RU" dirty="0" err="1" smtClean="0"/>
              <a:t>обов'язково</a:t>
            </a:r>
            <a:r>
              <a:rPr lang="ru-RU" dirty="0" smtClean="0"/>
              <a:t> </a:t>
            </a:r>
            <a:r>
              <a:rPr lang="ru-RU" dirty="0" err="1" smtClean="0"/>
              <a:t>розміщені</a:t>
            </a:r>
            <a:r>
              <a:rPr lang="ru-RU" dirty="0" smtClean="0"/>
              <a:t> в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архіві</a:t>
            </a:r>
            <a:r>
              <a:rPr lang="ru-RU" dirty="0" smtClean="0"/>
              <a:t> (</a:t>
            </a:r>
            <a:r>
              <a:rPr lang="ru-RU" dirty="0" err="1" smtClean="0"/>
              <a:t>нині</a:t>
            </a:r>
            <a:r>
              <a:rPr lang="ru-RU" dirty="0" smtClean="0"/>
              <a:t> тут </a:t>
            </a:r>
            <a:r>
              <a:rPr lang="ru-RU" dirty="0" err="1" smtClean="0"/>
              <a:t>зберігається</a:t>
            </a:r>
            <a:r>
              <a:rPr lang="uk-UA" dirty="0" smtClean="0"/>
              <a:t> понад</a:t>
            </a:r>
            <a:r>
              <a:rPr lang="ru-RU" dirty="0" smtClean="0"/>
              <a:t> 3 </a:t>
            </a:r>
            <a:r>
              <a:rPr lang="ru-RU" dirty="0" err="1" smtClean="0"/>
              <a:t>мільйони</a:t>
            </a:r>
            <a:r>
              <a:rPr lang="ru-RU" dirty="0" smtClean="0"/>
              <a:t> </a:t>
            </a:r>
            <a:r>
              <a:rPr lang="ru-RU" dirty="0" err="1" smtClean="0"/>
              <a:t>публікацій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6" name="Рисунок 5" descr="github-logo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359" y="3000372"/>
            <a:ext cx="6933641" cy="3416758"/>
          </a:xfrm>
          <a:prstGeom prst="rect">
            <a:avLst/>
          </a:prstGeom>
        </p:spPr>
      </p:pic>
      <p:pic>
        <p:nvPicPr>
          <p:cNvPr id="8" name="Рисунок 7" descr="github-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00372"/>
            <a:ext cx="2748809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64" y="1214422"/>
            <a:ext cx="8715436" cy="4500594"/>
          </a:xfrm>
        </p:spPr>
        <p:txBody>
          <a:bodyPr>
            <a:normAutofit/>
          </a:bodyPr>
          <a:lstStyle/>
          <a:p>
            <a:r>
              <a:rPr lang="ru-RU" dirty="0" smtClean="0"/>
              <a:t>   3. </a:t>
            </a:r>
            <a:r>
              <a:rPr lang="ru-RU" b="1" dirty="0" err="1" smtClean="0"/>
              <a:t>Урядові</a:t>
            </a:r>
            <a:r>
              <a:rPr lang="ru-RU" dirty="0" smtClean="0"/>
              <a:t> (належать </a:t>
            </a:r>
            <a:r>
              <a:rPr lang="ru-RU" dirty="0" err="1" smtClean="0"/>
              <a:t>державним</a:t>
            </a:r>
            <a:r>
              <a:rPr lang="ru-RU" dirty="0" smtClean="0"/>
              <a:t> структурам для </a:t>
            </a:r>
            <a:r>
              <a:rPr lang="ru-RU" dirty="0" err="1" smtClean="0"/>
              <a:t>зберігання</a:t>
            </a:r>
            <a:r>
              <a:rPr lang="ru-RU" dirty="0" smtClean="0"/>
              <a:t> та </a:t>
            </a:r>
            <a:r>
              <a:rPr lang="ru-RU" dirty="0" err="1" smtClean="0"/>
              <a:t>організації</a:t>
            </a:r>
            <a:r>
              <a:rPr lang="ru-RU" dirty="0" smtClean="0"/>
              <a:t> доступу до </a:t>
            </a:r>
            <a:r>
              <a:rPr lang="ru-RU" dirty="0" err="1" smtClean="0"/>
              <a:t>урядових</a:t>
            </a:r>
            <a:r>
              <a:rPr lang="ru-RU" dirty="0" smtClean="0"/>
              <a:t> </a:t>
            </a:r>
            <a:r>
              <a:rPr lang="ru-RU" dirty="0" err="1" smtClean="0"/>
              <a:t>документів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  </a:t>
            </a:r>
            <a:endParaRPr lang="uk-UA" dirty="0" smtClean="0"/>
          </a:p>
          <a:p>
            <a:endParaRPr lang="ru-RU" dirty="0"/>
          </a:p>
        </p:txBody>
      </p:sp>
      <p:pic>
        <p:nvPicPr>
          <p:cNvPr id="5" name="Рисунок 4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1252"/>
            <a:ext cx="9144000" cy="4586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1933</TotalTime>
  <Words>633</Words>
  <PresentationFormat>Экран (4:3)</PresentationFormat>
  <Paragraphs>78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Репозитарій без таємниць:  пошук, доступ, використання</vt:lpstr>
      <vt:lpstr>Вільний доступ</vt:lpstr>
      <vt:lpstr>Про кризу видань почали говорити як мінімум 40-50 років тому. Тривалі  дискусії про недосконалість наявної журнальної моделі та прагнення до створення онлайнових наукових ресурсів, вільних для доступу, стали причиною появи Будапештської ініціативи відкритого доступу (BOAI). Ініціативу проголосили 2 грудня 2001 p. на конференції, що проходила в Інституті відкритого суспільства в Будапешті.           «Під «відкритим доступом» до цієї літератури ми розуміємо її доступність через публічний Інтернет, що дає змогу будь-якому користувачеві читати, завантажувати, копіювати, розповсюджувати, друкувати, шукати чи через посилання зв'язуватися з повними текстами статей, використовувати їх для індексування при створенні програмного забезпечення чи будь-яких інших законних цілей без фінансових, юридичних чи технічних бар'єрів, крім тих, що пов'язані з доступом до Інтернету».  </vt:lpstr>
      <vt:lpstr>Слайд 4</vt:lpstr>
      <vt:lpstr>Що таке репозитарій?</vt:lpstr>
      <vt:lpstr>Слайд 6</vt:lpstr>
      <vt:lpstr>Види репозитаріїв</vt:lpstr>
      <vt:lpstr>Слайд 8</vt:lpstr>
      <vt:lpstr>Слайд 9</vt:lpstr>
      <vt:lpstr>Слайд 10</vt:lpstr>
      <vt:lpstr>Слайд 11</vt:lpstr>
      <vt:lpstr>       Для чого потрібен репозитарій?</vt:lpstr>
      <vt:lpstr>Специфіка електронного архіву ДУІТЗ</vt:lpstr>
      <vt:lpstr>Нормативні документи</vt:lpstr>
      <vt:lpstr>Основні фонди</vt:lpstr>
      <vt:lpstr>Підфонди і колекції</vt:lpstr>
      <vt:lpstr>Пошук у репозитарії</vt:lpstr>
      <vt:lpstr>Слайд 18</vt:lpstr>
      <vt:lpstr>Слайд 19</vt:lpstr>
      <vt:lpstr>Слайд 20</vt:lpstr>
      <vt:lpstr>Дякуємо за увагу!</vt:lpstr>
      <vt:lpstr>Список використаних джерел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136</cp:revision>
  <dcterms:created xsi:type="dcterms:W3CDTF">2025-09-18T10:09:00Z</dcterms:created>
  <dcterms:modified xsi:type="dcterms:W3CDTF">2025-10-13T10:18:42Z</dcterms:modified>
</cp:coreProperties>
</file>